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73" r:id="rId8"/>
    <p:sldId id="263" r:id="rId9"/>
    <p:sldId id="272" r:id="rId10"/>
    <p:sldId id="265" r:id="rId11"/>
    <p:sldId id="275" r:id="rId12"/>
    <p:sldId id="266" r:id="rId13"/>
    <p:sldId id="274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5D5"/>
    <a:srgbClr val="1C387E"/>
    <a:srgbClr val="5260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Género</a:t>
            </a:r>
          </a:p>
        </c:rich>
      </c:tx>
      <c:layout>
        <c:manualLayout>
          <c:xMode val="edge"/>
          <c:yMode val="edge"/>
          <c:x val="0.37408400000000003"/>
          <c:y val="0"/>
          <c:w val="0.251832"/>
          <c:h val="0.1371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3719899999999999"/>
          <c:w val="0.99"/>
          <c:h val="0.8503009999999999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Género</c:v>
                </c:pt>
              </c:strCache>
            </c:strRef>
          </c:tx>
          <c:spPr>
            <a:solidFill>
              <a:srgbClr val="D6D5D5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C387E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B3-47BD-BFB5-A3915439256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3DB3-47BD-BFB5-A3915439256D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chemeClr val="bg1"/>
                      </a:solidFill>
                      <a:latin typeface="Gotham Narrow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452546946887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DB3-47BD-BFB5-A3915439256D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ysClr val="windowText" lastClr="000000"/>
                      </a:solidFill>
                      <a:latin typeface="Gotham Narrow Medium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24567161554836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DB3-47BD-BFB5-A3915439256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Gotham Narrow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A6A6A6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Hombre</c:v>
                </c:pt>
                <c:pt idx="1">
                  <c:v>Mujer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56.3</c:v>
                </c:pt>
                <c:pt idx="1">
                  <c:v>43.8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B3-47BD-BFB5-A39154392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Etapa familiar</a:t>
            </a:r>
          </a:p>
        </c:rich>
      </c:tx>
      <c:layout>
        <c:manualLayout>
          <c:xMode val="edge"/>
          <c:yMode val="edge"/>
          <c:x val="0.368788"/>
          <c:y val="0"/>
          <c:w val="0.26242399999999999"/>
          <c:h val="0.143393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5612899999999997"/>
          <c:y val="0.14339399999999999"/>
          <c:w val="0.52150200000000002"/>
          <c:h val="0.830567999999999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Ocupaciones</c:v>
                </c:pt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AB-4B18-9DB4-CD45DE3EC5B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Con Hijos</c:v>
                </c:pt>
                <c:pt idx="1">
                  <c:v>Casados sin hijos</c:v>
                </c:pt>
                <c:pt idx="2">
                  <c:v>Solteros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0.88300000000000001</c:v>
                </c:pt>
                <c:pt idx="1">
                  <c:v>6.5000000000000002E-2</c:v>
                </c:pt>
                <c:pt idx="2">
                  <c:v>5.1999999999999998E-2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AB-4B18-9DB4-CD45DE3EC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Edad</a:t>
            </a:r>
          </a:p>
        </c:rich>
      </c:tx>
      <c:layout>
        <c:manualLayout>
          <c:xMode val="edge"/>
          <c:yMode val="edge"/>
          <c:x val="0.36967937451696931"/>
          <c:y val="0"/>
          <c:w val="0.12900400000000001"/>
          <c:h val="0.1308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3.7341600000000003E-2"/>
          <c:y val="0.13089899999999999"/>
          <c:w val="0.95765800000000001"/>
          <c:h val="0.7772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4-4EDD-B0CB-D87092699D6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5E4-4EDD-B0CB-D87092699D6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18 - 24</c:v>
                </c:pt>
                <c:pt idx="1">
                  <c:v>25 - 34</c:v>
                </c:pt>
                <c:pt idx="2">
                  <c:v>35 - 44</c:v>
                </c:pt>
                <c:pt idx="3">
                  <c:v>45 - 54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0.59899999999999998</c:v>
                </c:pt>
                <c:pt idx="2">
                  <c:v>0.308</c:v>
                </c:pt>
                <c:pt idx="3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E4-4EDD-B0CB-D87092699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Gotham Narrow Medium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25"/>
        <c:minorUnit val="6.2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Ocupaciones</a:t>
            </a:r>
          </a:p>
        </c:rich>
      </c:tx>
      <c:layout>
        <c:manualLayout>
          <c:xMode val="edge"/>
          <c:yMode val="edge"/>
          <c:x val="0.39781499999999997"/>
          <c:y val="0"/>
          <c:w val="0.20437"/>
          <c:h val="8.1888100000000005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7519653110876561"/>
          <c:y val="8.1888100000000005E-2"/>
          <c:w val="0.56656444467990597"/>
          <c:h val="0.8978810000000000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1-4C90-98F9-B3A7AADF9685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51-4C90-98F9-B3A7AADF9685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51-4C90-98F9-B3A7AADF9685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51-4C90-98F9-B3A7AADF9685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51-4C90-98F9-B3A7AADF9685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51-4C90-98F9-B3A7AADF9685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6351-4C90-98F9-B3A7AADF9685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6351-4C90-98F9-B3A7AADF9685}"/>
              </c:ext>
            </c:extLst>
          </c:dPt>
          <c:dPt>
            <c:idx val="8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6351-4C90-98F9-B3A7AADF9685}"/>
              </c:ext>
            </c:extLst>
          </c:dPt>
          <c:dPt>
            <c:idx val="9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2-A884-48AC-9480-3D33D2A512DD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351-4C90-98F9-B3A7AADF9685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351-4C90-98F9-B3A7AADF9685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351-4C90-98F9-B3A7AADF9685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351-4C90-98F9-B3A7AADF9685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351-4C90-98F9-B3A7AADF9685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6351-4C90-98F9-B3A7AADF9685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6351-4C90-98F9-B3A7AADF9685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6351-4C90-98F9-B3A7AADF968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Abogado / Auditor / Contador</c:v>
                </c:pt>
                <c:pt idx="1">
                  <c:v>Agente Inmobiliario</c:v>
                </c:pt>
                <c:pt idx="2">
                  <c:v>Medios de comunicación</c:v>
                </c:pt>
                <c:pt idx="3">
                  <c:v>Ejecutivo</c:v>
                </c:pt>
                <c:pt idx="4">
                  <c:v>Político</c:v>
                </c:pt>
                <c:pt idx="5">
                  <c:v>Analista financiero</c:v>
                </c:pt>
                <c:pt idx="6">
                  <c:v>Ingeniero</c:v>
                </c:pt>
                <c:pt idx="7">
                  <c:v>Trabajador de salud</c:v>
                </c:pt>
                <c:pt idx="8">
                  <c:v>Profesional de informática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0.13800000000000001</c:v>
                </c:pt>
                <c:pt idx="1">
                  <c:v>0.124</c:v>
                </c:pt>
                <c:pt idx="2">
                  <c:v>0.11700000000000001</c:v>
                </c:pt>
                <c:pt idx="3">
                  <c:v>9.6000000000000002E-2</c:v>
                </c:pt>
                <c:pt idx="4">
                  <c:v>8.8999999999999996E-2</c:v>
                </c:pt>
                <c:pt idx="5">
                  <c:v>7.4999999999999997E-2</c:v>
                </c:pt>
                <c:pt idx="6">
                  <c:v>5.0999999999999997E-2</c:v>
                </c:pt>
                <c:pt idx="7">
                  <c:v>4.2999999999999997E-2</c:v>
                </c:pt>
                <c:pt idx="8">
                  <c:v>4.2999999999999997E-2</c:v>
                </c:pt>
                <c:pt idx="9">
                  <c:v>0.224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351-4C90-98F9-B3A7AADF9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Intereses</a:t>
            </a:r>
          </a:p>
        </c:rich>
      </c:tx>
      <c:layout>
        <c:manualLayout>
          <c:xMode val="edge"/>
          <c:yMode val="edge"/>
          <c:x val="0.43645099999999998"/>
          <c:y val="0"/>
          <c:w val="0.12709699999999999"/>
          <c:h val="7.784969999999999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9724500000000001"/>
          <c:y val="7.7849699999999994E-2"/>
          <c:w val="0.58365199999999995"/>
          <c:h val="0.9022999999999999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47-435D-ACBF-31646DE4C4EF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47-435D-ACBF-31646DE4C4EF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47-435D-ACBF-31646DE4C4EF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2547-435D-ACBF-31646DE4C4EF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2547-435D-ACBF-31646DE4C4EF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2547-435D-ACBF-31646DE4C4EF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2547-435D-ACBF-31646DE4C4EF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2547-435D-ACBF-31646DE4C4EF}"/>
              </c:ext>
            </c:extLst>
          </c:dPt>
          <c:dPt>
            <c:idx val="8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2547-435D-ACBF-31646DE4C4EF}"/>
              </c:ext>
            </c:extLst>
          </c:dPt>
          <c:dPt>
            <c:idx val="9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2547-435D-ACBF-31646DE4C4EF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547-435D-ACBF-31646DE4C4EF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547-435D-ACBF-31646DE4C4EF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547-435D-ACBF-31646DE4C4EF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547-435D-ACBF-31646DE4C4EF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547-435D-ACBF-31646DE4C4EF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2547-435D-ACBF-31646DE4C4EF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2547-435D-ACBF-31646DE4C4EF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2547-435D-ACBF-31646DE4C4EF}"/>
                </c:ext>
              </c:extLst>
            </c:dLbl>
            <c:dLbl>
              <c:idx val="8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2547-435D-ACBF-31646DE4C4EF}"/>
                </c:ext>
              </c:extLst>
            </c:dLbl>
            <c:dLbl>
              <c:idx val="9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2547-435D-ACBF-31646DE4C4E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Inmobiliaria</c:v>
                </c:pt>
                <c:pt idx="1">
                  <c:v>Temas legales</c:v>
                </c:pt>
                <c:pt idx="2">
                  <c:v>Marketing y publicidad</c:v>
                </c:pt>
                <c:pt idx="3">
                  <c:v>Noticias mundiales</c:v>
                </c:pt>
                <c:pt idx="4">
                  <c:v>Familia y paternidad</c:v>
                </c:pt>
                <c:pt idx="5">
                  <c:v>Libros</c:v>
                </c:pt>
                <c:pt idx="6">
                  <c:v>Finanzas</c:v>
                </c:pt>
                <c:pt idx="7">
                  <c:v>Arte</c:v>
                </c:pt>
                <c:pt idx="8">
                  <c:v>Deportes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0.112</c:v>
                </c:pt>
                <c:pt idx="1">
                  <c:v>0.105</c:v>
                </c:pt>
                <c:pt idx="2">
                  <c:v>9.7000000000000003E-2</c:v>
                </c:pt>
                <c:pt idx="3">
                  <c:v>8.3000000000000004E-2</c:v>
                </c:pt>
                <c:pt idx="4">
                  <c:v>6.9000000000000006E-2</c:v>
                </c:pt>
                <c:pt idx="5">
                  <c:v>6.4000000000000001E-2</c:v>
                </c:pt>
                <c:pt idx="6">
                  <c:v>5.5E-2</c:v>
                </c:pt>
                <c:pt idx="7">
                  <c:v>4.7E-2</c:v>
                </c:pt>
                <c:pt idx="8">
                  <c:v>4.7E-2</c:v>
                </c:pt>
                <c:pt idx="9">
                  <c:v>0.32100000000000001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547-435D-ACBF-31646DE4C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4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euronsinclatam.com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10293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15" name="Rectángulo"/>
          <p:cNvSpPr/>
          <p:nvPr/>
        </p:nvSpPr>
        <p:spPr>
          <a:xfrm>
            <a:off x="-2059" y="-182175"/>
            <a:ext cx="2062635" cy="131088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53"/>
          <p:cNvGrpSpPr/>
          <p:nvPr/>
        </p:nvGrpSpPr>
        <p:grpSpPr>
          <a:xfrm>
            <a:off x="-280636" y="-195743"/>
            <a:ext cx="3781716" cy="10386477"/>
            <a:chOff x="-1" y="-1"/>
            <a:chExt cx="3781715" cy="10386475"/>
          </a:xfrm>
        </p:grpSpPr>
        <p:sp>
          <p:nvSpPr>
            <p:cNvPr id="113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153"/>
          <p:cNvGrpSpPr/>
          <p:nvPr/>
        </p:nvGrpSpPr>
        <p:grpSpPr>
          <a:xfrm>
            <a:off x="-217136" y="-208443"/>
            <a:ext cx="3781716" cy="10386477"/>
            <a:chOff x="-1" y="-1"/>
            <a:chExt cx="3781715" cy="10386475"/>
          </a:xfrm>
        </p:grpSpPr>
        <p:sp>
          <p:nvSpPr>
            <p:cNvPr id="127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5" name="Agrupar"/>
          <p:cNvGrpSpPr/>
          <p:nvPr/>
        </p:nvGrpSpPr>
        <p:grpSpPr>
          <a:xfrm>
            <a:off x="406203" y="484994"/>
            <a:ext cx="681838" cy="1163802"/>
            <a:chOff x="0" y="0"/>
            <a:chExt cx="681837" cy="1163800"/>
          </a:xfrm>
        </p:grpSpPr>
        <p:pic>
          <p:nvPicPr>
            <p:cNvPr id="13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2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Freeform 1456"/>
          <p:cNvSpPr/>
          <p:nvPr/>
        </p:nvSpPr>
        <p:spPr>
          <a:xfrm>
            <a:off x="-1" y="-3178"/>
            <a:ext cx="13004801" cy="3474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A494C5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5" name="Agrupar"/>
          <p:cNvGrpSpPr/>
          <p:nvPr/>
        </p:nvGrpSpPr>
        <p:grpSpPr>
          <a:xfrm>
            <a:off x="370278" y="332594"/>
            <a:ext cx="681839" cy="1163802"/>
            <a:chOff x="0" y="0"/>
            <a:chExt cx="681837" cy="1163800"/>
          </a:xfrm>
        </p:grpSpPr>
        <p:pic>
          <p:nvPicPr>
            <p:cNvPr id="16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6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ángulo"/>
          <p:cNvSpPr/>
          <p:nvPr/>
        </p:nvSpPr>
        <p:spPr>
          <a:xfrm>
            <a:off x="-116964" y="9099721"/>
            <a:ext cx="13589233" cy="665367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3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100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19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4976" y="-173236"/>
            <a:ext cx="16414591" cy="1010003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www.neuronsinclatam.com"/>
          <p:cNvSpPr txBox="1"/>
          <p:nvPr/>
        </p:nvSpPr>
        <p:spPr>
          <a:xfrm>
            <a:off x="215081" y="9382121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2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704976" y="-173238"/>
            <a:ext cx="16414591" cy="1037156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92052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7" name="Rectángulo"/>
          <p:cNvSpPr/>
          <p:nvPr/>
        </p:nvSpPr>
        <p:spPr>
          <a:xfrm>
            <a:off x="-2060" y="-330353"/>
            <a:ext cx="13127005" cy="255562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ángulo"/>
          <p:cNvSpPr/>
          <p:nvPr/>
        </p:nvSpPr>
        <p:spPr>
          <a:xfrm>
            <a:off x="-107429" y="10421170"/>
            <a:ext cx="13337741" cy="887152"/>
          </a:xfrm>
          <a:prstGeom prst="rect">
            <a:avLst/>
          </a:prstGeom>
          <a:solidFill>
            <a:srgbClr val="181D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006423">
              <a:defRPr sz="6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5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00576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3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4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Freeform 350"/>
          <p:cNvSpPr/>
          <p:nvPr/>
        </p:nvSpPr>
        <p:spPr>
          <a:xfrm>
            <a:off x="-162114" y="8836273"/>
            <a:ext cx="1332902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257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40005" y="9275595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6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D1DD40-97A6-050F-4B75-EC321D2E1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486014-DBBF-887B-0351-A8016B4A2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95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0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1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2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4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Freeform 1456"/>
          <p:cNvSpPr/>
          <p:nvPr/>
        </p:nvSpPr>
        <p:spPr>
          <a:xfrm rot="16200000">
            <a:off x="2540003" y="-1928475"/>
            <a:ext cx="6539930" cy="183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igura"/>
          <p:cNvSpPr/>
          <p:nvPr/>
        </p:nvSpPr>
        <p:spPr>
          <a:xfrm>
            <a:off x="-385728" y="-609513"/>
            <a:ext cx="6734764" cy="2873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18879" y="21600"/>
                </a:moveTo>
                <a:cubicBezTo>
                  <a:pt x="19661" y="20468"/>
                  <a:pt x="20338" y="18979"/>
                  <a:pt x="20842" y="17164"/>
                </a:cubicBezTo>
                <a:cubicBezTo>
                  <a:pt x="21275" y="15610"/>
                  <a:pt x="21600" y="13864"/>
                  <a:pt x="21580" y="12007"/>
                </a:cubicBezTo>
                <a:cubicBezTo>
                  <a:pt x="21553" y="9391"/>
                  <a:pt x="20861" y="7176"/>
                  <a:pt x="20550" y="4722"/>
                </a:cubicBezTo>
                <a:cubicBezTo>
                  <a:pt x="20356" y="3194"/>
                  <a:pt x="20309" y="1582"/>
                  <a:pt x="20413" y="0"/>
                </a:cubicBezTo>
                <a:lnTo>
                  <a:pt x="152" y="1078"/>
                </a:lnTo>
                <a:lnTo>
                  <a:pt x="0" y="21530"/>
                </a:lnTo>
                <a:lnTo>
                  <a:pt x="18879" y="21600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54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6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7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sp>
        <p:nvSpPr>
          <p:cNvPr id="402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414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153"/>
          <p:cNvGrpSpPr/>
          <p:nvPr/>
        </p:nvGrpSpPr>
        <p:grpSpPr>
          <a:xfrm>
            <a:off x="-162115" y="6727753"/>
            <a:ext cx="13329032" cy="3304256"/>
            <a:chOff x="-1" y="71"/>
            <a:chExt cx="13329031" cy="3304254"/>
          </a:xfrm>
        </p:grpSpPr>
        <p:sp>
          <p:nvSpPr>
            <p:cNvPr id="422" name="Freeform 346"/>
            <p:cNvSpPr/>
            <p:nvPr/>
          </p:nvSpPr>
          <p:spPr>
            <a:xfrm>
              <a:off x="-2" y="71"/>
              <a:ext cx="13329032" cy="33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3" name="Freeform 347"/>
            <p:cNvSpPr/>
            <p:nvPr/>
          </p:nvSpPr>
          <p:spPr>
            <a:xfrm>
              <a:off x="-2" y="403805"/>
              <a:ext cx="13329032" cy="290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4" name="Freeform 348"/>
            <p:cNvSpPr/>
            <p:nvPr/>
          </p:nvSpPr>
          <p:spPr>
            <a:xfrm>
              <a:off x="-2" y="1041379"/>
              <a:ext cx="13329032" cy="226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5" name="Freeform 349"/>
            <p:cNvSpPr/>
            <p:nvPr/>
          </p:nvSpPr>
          <p:spPr>
            <a:xfrm>
              <a:off x="-2" y="1644797"/>
              <a:ext cx="13329032" cy="165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6" name="Freeform 350"/>
            <p:cNvSpPr/>
            <p:nvPr/>
          </p:nvSpPr>
          <p:spPr>
            <a:xfrm>
              <a:off x="-2" y="2108590"/>
              <a:ext cx="13329032" cy="1192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30" name="Agrupar"/>
          <p:cNvGrpSpPr/>
          <p:nvPr/>
        </p:nvGrpSpPr>
        <p:grpSpPr>
          <a:xfrm>
            <a:off x="318094" y="156937"/>
            <a:ext cx="6130010" cy="805158"/>
            <a:chOff x="0" y="0"/>
            <a:chExt cx="6130009" cy="805157"/>
          </a:xfrm>
        </p:grpSpPr>
        <p:pic>
          <p:nvPicPr>
            <p:cNvPr id="428" name="Imagen" descr="Image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066122" cy="805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9" name="Rectángulo"/>
            <p:cNvSpPr/>
            <p:nvPr/>
          </p:nvSpPr>
          <p:spPr>
            <a:xfrm>
              <a:off x="2472446" y="302933"/>
              <a:ext cx="3657563" cy="199285"/>
            </a:xfrm>
            <a:prstGeom prst="rect">
              <a:avLst/>
            </a:prstGeom>
            <a:solidFill>
              <a:srgbClr val="703E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25120">
                <a:defRPr sz="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31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32" y="1785688"/>
            <a:ext cx="5979813" cy="477189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ángulo"/>
          <p:cNvSpPr/>
          <p:nvPr/>
        </p:nvSpPr>
        <p:spPr>
          <a:xfrm>
            <a:off x="-3457" y="1608137"/>
            <a:ext cx="313929" cy="6537326"/>
          </a:xfrm>
          <a:prstGeom prst="rect">
            <a:avLst/>
          </a:prstGeom>
          <a:solidFill>
            <a:srgbClr val="1C38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4217A5-A91D-078D-DD69-80543125F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5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reeform 350"/>
          <p:cNvSpPr/>
          <p:nvPr/>
        </p:nvSpPr>
        <p:spPr>
          <a:xfrm rot="5400000" flipH="1">
            <a:off x="-7200477" y="6160868"/>
            <a:ext cx="15088968" cy="119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4" y="316427"/>
            <a:ext cx="314103" cy="48598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ángulo"/>
          <p:cNvSpPr/>
          <p:nvPr/>
        </p:nvSpPr>
        <p:spPr>
          <a:xfrm>
            <a:off x="-3458" y="9123242"/>
            <a:ext cx="13011716" cy="63512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ángulo"/>
          <p:cNvSpPr/>
          <p:nvPr/>
        </p:nvSpPr>
        <p:spPr>
          <a:xfrm>
            <a:off x="-275089" y="-56011"/>
            <a:ext cx="13405554" cy="9865623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www.neuronsinclatam.com"/>
          <p:cNvSpPr txBox="1"/>
          <p:nvPr/>
        </p:nvSpPr>
        <p:spPr>
          <a:xfrm>
            <a:off x="4939689" y="8986464"/>
            <a:ext cx="3125415" cy="3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1" tIns="27091" rIns="27091" bIns="27091" anchor="ctr">
            <a:spAutoFit/>
          </a:bodyPr>
          <a:lstStyle/>
          <a:p>
            <a:pPr defTabSz="587022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www.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neurons</a:t>
            </a:r>
            <a:r>
              <a:rPr b="1"/>
              <a:t>inc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latam</a:t>
            </a:r>
            <a:r>
              <a:t>.com</a:t>
            </a:r>
          </a:p>
        </p:txBody>
      </p:sp>
      <p:sp>
        <p:nvSpPr>
          <p:cNvPr id="4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94551" y="8040716"/>
            <a:ext cx="316171" cy="306646"/>
          </a:xfrm>
          <a:prstGeom prst="rect">
            <a:avLst/>
          </a:prstGeom>
        </p:spPr>
        <p:txBody>
          <a:bodyPr lIns="48746" tIns="48746" rIns="48746" bIns="48746">
            <a:spAutoFit/>
          </a:bodyPr>
          <a:lstStyle>
            <a:lvl1pPr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4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ángulo"/>
          <p:cNvSpPr/>
          <p:nvPr/>
        </p:nvSpPr>
        <p:spPr>
          <a:xfrm>
            <a:off x="-115931" y="7969421"/>
            <a:ext cx="13353044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10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2" y="8095219"/>
            <a:ext cx="241068" cy="33337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488775" y="8150655"/>
            <a:ext cx="286669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40209" y="8153400"/>
            <a:ext cx="314857" cy="298904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1" y="8195733"/>
            <a:ext cx="292844" cy="276890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ángulo"/>
          <p:cNvSpPr/>
          <p:nvPr/>
        </p:nvSpPr>
        <p:spPr>
          <a:xfrm>
            <a:off x="-167766" y="7969418"/>
            <a:ext cx="13589236" cy="665368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3" name="Rectángulo"/>
          <p:cNvSpPr/>
          <p:nvPr/>
        </p:nvSpPr>
        <p:spPr>
          <a:xfrm>
            <a:off x="3639" y="1354852"/>
            <a:ext cx="1546980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3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0" y="1479911"/>
            <a:ext cx="1285879" cy="396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Información recopilada por Neurons Inc Latam  | Octubre 2019"/>
          <p:cNvSpPr txBox="1"/>
          <p:nvPr/>
        </p:nvSpPr>
        <p:spPr>
          <a:xfrm>
            <a:off x="9082726" y="8189390"/>
            <a:ext cx="3653154" cy="22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099" tIns="38099" rIns="38099" bIns="38099" anchor="ctr">
            <a:spAutoFit/>
          </a:bodyPr>
          <a:lstStyle/>
          <a:p>
            <a:pPr defTabSz="584198">
              <a:defRPr sz="1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Información recopilada por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Neurons Inc Latam  | Febrero 2020</a:t>
            </a:r>
          </a:p>
        </p:txBody>
      </p:sp>
      <p:sp>
        <p:nvSpPr>
          <p:cNvPr id="5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17091" y="8190851"/>
            <a:ext cx="286667" cy="292099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89" cy="814467"/>
          </a:xfrm>
          <a:prstGeom prst="rect">
            <a:avLst/>
          </a:prstGeom>
        </p:spPr>
        <p:txBody>
          <a:bodyPr lIns="97518" tIns="97518" rIns="97518" bIns="97518"/>
          <a:lstStyle/>
          <a:p>
            <a:r>
              <a:t>Texto del título</a:t>
            </a:r>
          </a:p>
        </p:txBody>
      </p:sp>
      <p:sp>
        <p:nvSpPr>
          <p:cNvPr id="54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9" cy="4858754"/>
          </a:xfrm>
          <a:prstGeom prst="rect">
            <a:avLst/>
          </a:prstGeom>
        </p:spPr>
        <p:txBody>
          <a:bodyPr lIns="97518" tIns="97518" rIns="97518" bIns="97518"/>
          <a:lstStyle>
            <a:lvl2pPr indent="-564437"/>
            <a:lvl4pPr marL="2579484"/>
            <a:lvl5pPr marL="3189078"/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4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2" y="7904137"/>
            <a:ext cx="462012" cy="454260"/>
          </a:xfrm>
          <a:prstGeom prst="rect">
            <a:avLst/>
          </a:prstGeom>
        </p:spPr>
        <p:txBody>
          <a:bodyPr lIns="97518" tIns="97518" rIns="97518" bIns="97518"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4DFF85-1293-2686-37E7-96A8A2317F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www.neuronsinclatam.com"/>
          <p:cNvSpPr txBox="1"/>
          <p:nvPr/>
        </p:nvSpPr>
        <p:spPr>
          <a:xfrm>
            <a:off x="215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6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gradFill flip="none" rotWithShape="1">
          <a:gsLst>
            <a:gs pos="0">
              <a:srgbClr val="FFFFFF"/>
            </a:gs>
            <a:gs pos="100000">
              <a:srgbClr val="B2A7D2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79" y="7904135"/>
            <a:ext cx="462014" cy="454263"/>
          </a:xfrm>
          <a:prstGeom prst="rect">
            <a:avLst/>
          </a:prstGeom>
        </p:spPr>
        <p:txBody>
          <a:bodyPr lIns="97519" tIns="97519" rIns="97519" bIns="97519"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FC12F2-CA77-F783-AD23-40902FCB4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FFFFFF"/>
                </a:solidFill>
              </a:defRPr>
            </a:pPr>
            <a:r>
              <a:rPr u="sng">
                <a:solidFill>
                  <a:srgbClr val="0000FF"/>
                </a:solidFill>
                <a:hlinkClick r:id="rId2"/>
              </a:rPr>
              <a:t>www.neuronsinclatam.com</a:t>
            </a:r>
          </a:p>
        </p:txBody>
      </p:sp>
      <p:sp>
        <p:nvSpPr>
          <p:cNvPr id="562" name="Rectángulo"/>
          <p:cNvSpPr/>
          <p:nvPr/>
        </p:nvSpPr>
        <p:spPr>
          <a:xfrm>
            <a:off x="-7683" y="9299382"/>
            <a:ext cx="13020165" cy="449957"/>
          </a:xfrm>
          <a:prstGeom prst="rect">
            <a:avLst/>
          </a:prstGeom>
          <a:solidFill>
            <a:srgbClr val="F1F8E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782696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3" name="neuronsinclatam.com">
            <a:hlinkClick r:id="rId2"/>
          </p:cNvPr>
          <p:cNvSpPr txBox="1"/>
          <p:nvPr/>
        </p:nvSpPr>
        <p:spPr>
          <a:xfrm>
            <a:off x="11424992" y="9411508"/>
            <a:ext cx="954749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" tIns="20320" rIns="20320" bIns="20320" anchor="ctr">
            <a:spAutoFit/>
          </a:bodyPr>
          <a:lstStyle/>
          <a:p>
            <a:pPr algn="l" defTabSz="457200">
              <a:spcBef>
                <a:spcPts val="1200"/>
              </a:spcBef>
              <a:defRPr sz="1200" b="1">
                <a:solidFill>
                  <a:srgbClr val="53585F"/>
                </a:solidFill>
              </a:defRPr>
            </a:pPr>
            <a:r>
              <a:rPr lang="es-GT" dirty="0" err="1"/>
              <a:t>troiatec</a:t>
            </a:r>
            <a:r>
              <a:rPr dirty="0"/>
              <a:t>.com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086B65-559D-642F-8887-219A98564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" y="9398360"/>
            <a:ext cx="987872" cy="288000"/>
          </a:xfrm>
          <a:prstGeom prst="rect">
            <a:avLst/>
          </a:prstGeom>
        </p:spPr>
      </p:pic>
      <p:sp>
        <p:nvSpPr>
          <p:cNvPr id="5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3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9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49"/>
          <p:cNvSpPr/>
          <p:nvPr/>
        </p:nvSpPr>
        <p:spPr>
          <a:xfrm>
            <a:off x="4378423" y="8372484"/>
            <a:ext cx="8788491" cy="148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www.neuronsinclatam.com"/>
          <p:cNvSpPr txBox="1"/>
          <p:nvPr/>
        </p:nvSpPr>
        <p:spPr>
          <a:xfrm>
            <a:off x="342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10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796DBF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90" cy="81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4"/>
            <a:ext cx="12118190" cy="485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3" y="7904137"/>
            <a:ext cx="462010" cy="454259"/>
          </a:xfrm>
          <a:prstGeom prst="rect">
            <a:avLst/>
          </a:prstGeom>
          <a:ln w="12700">
            <a:miter lim="400000"/>
          </a:ln>
        </p:spPr>
        <p:txBody>
          <a:bodyPr wrap="none" lIns="97517" tIns="97517" rIns="97517" bIns="97517" anchor="ctr">
            <a:normAutofit/>
          </a:bodyPr>
          <a:lstStyle>
            <a:lvl1pPr algn="r" defTabSz="1300480"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FBE967-F086-391D-3597-414B67437CD8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transition spd="med"/>
  <p:txStyles>
    <p:titleStyle>
      <a:lvl1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761992" marR="0" indent="-609593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360297" marR="0" indent="-564437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1969891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7948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18907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798673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408265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501785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62745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Relationship Id="rId4" Type="http://schemas.openxmlformats.org/officeDocument/2006/relationships/hyperlink" Target="http://www.troiate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E0DEE6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E94FAC-5037-6FBB-22AC-1EAAF6484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4"/>
          <a:stretch/>
        </p:blipFill>
        <p:spPr>
          <a:xfrm>
            <a:off x="0" y="1"/>
            <a:ext cx="13004800" cy="9753600"/>
          </a:xfrm>
          <a:prstGeom prst="rect">
            <a:avLst/>
          </a:prstGeom>
        </p:spPr>
      </p:pic>
      <p:sp>
        <p:nvSpPr>
          <p:cNvPr id="575" name="Reporte resultados"/>
          <p:cNvSpPr txBox="1"/>
          <p:nvPr/>
        </p:nvSpPr>
        <p:spPr>
          <a:xfrm>
            <a:off x="6705600" y="8343028"/>
            <a:ext cx="5979815" cy="83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algn="r" defTabSz="1300480">
              <a:lnSpc>
                <a:spcPct val="90000"/>
              </a:lnSpc>
              <a:defRPr sz="45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5400" dirty="0" err="1">
                <a:solidFill>
                  <a:schemeClr val="bg1"/>
                </a:solidFill>
              </a:rPr>
              <a:t>Reporte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576" name="Data digital depurativo - Zona 10"/>
          <p:cNvSpPr txBox="1"/>
          <p:nvPr/>
        </p:nvSpPr>
        <p:spPr>
          <a:xfrm>
            <a:off x="7463118" y="9163487"/>
            <a:ext cx="523865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 lnSpcReduction="20000"/>
          </a:bodyPr>
          <a:lstStyle>
            <a:lvl1pPr algn="r" defTabSz="754277">
              <a:lnSpc>
                <a:spcPct val="90000"/>
              </a:lnSpc>
              <a:defRPr sz="1800">
                <a:solidFill>
                  <a:srgbClr val="8350A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400" dirty="0">
                <a:solidFill>
                  <a:srgbClr val="FFFF00"/>
                </a:solidFill>
              </a:rPr>
              <a:t>Data Mining </a:t>
            </a:r>
            <a:r>
              <a:rPr sz="2400" dirty="0" err="1">
                <a:solidFill>
                  <a:srgbClr val="FFFF00"/>
                </a:solidFill>
              </a:rPr>
              <a:t>Perfilativo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–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Oficinas zona 10</a:t>
            </a:r>
            <a:endParaRPr sz="2400" dirty="0">
              <a:solidFill>
                <a:srgbClr val="FFFF00"/>
              </a:solidFill>
            </a:endParaRPr>
          </a:p>
        </p:txBody>
      </p:sp>
      <p:sp>
        <p:nvSpPr>
          <p:cNvPr id="577" name="Octubre 2021"/>
          <p:cNvSpPr txBox="1"/>
          <p:nvPr/>
        </p:nvSpPr>
        <p:spPr>
          <a:xfrm>
            <a:off x="163446" y="9328310"/>
            <a:ext cx="97943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s-GT" dirty="0">
                <a:solidFill>
                  <a:schemeClr val="bg1"/>
                </a:solidFill>
              </a:rPr>
              <a:t>Diciembre</a:t>
            </a:r>
            <a:r>
              <a:rPr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B6BD928-CD1D-0E39-0870-28D720263D03}"/>
              </a:ext>
            </a:extLst>
          </p:cNvPr>
          <p:cNvGrpSpPr/>
          <p:nvPr/>
        </p:nvGrpSpPr>
        <p:grpSpPr>
          <a:xfrm>
            <a:off x="322275" y="464423"/>
            <a:ext cx="3827670" cy="1142999"/>
            <a:chOff x="322275" y="464423"/>
            <a:chExt cx="3827670" cy="114299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880927FD-9822-015F-30A8-8C7FA4E6AD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26" y="464423"/>
              <a:ext cx="2777519" cy="114299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6ECBAF5F-9922-C245-249E-A81DAC87BB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275" y="628347"/>
              <a:ext cx="994741" cy="916751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3141E2C-E26D-0527-B2ED-981B59F35AE2}"/>
                </a:ext>
              </a:extLst>
            </p:cNvPr>
            <p:cNvSpPr txBox="1"/>
            <p:nvPr/>
          </p:nvSpPr>
          <p:spPr>
            <a:xfrm>
              <a:off x="1442473" y="1416064"/>
              <a:ext cx="2629535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50" spc="20" dirty="0">
                  <a:solidFill>
                    <a:srgbClr val="FFFFFF"/>
                  </a:solidFill>
                  <a:latin typeface="Trebuchet MS"/>
                  <a:cs typeface="Trebuchet MS"/>
                </a:rPr>
                <a:t>Encuentra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40" dirty="0">
                  <a:solidFill>
                    <a:srgbClr val="FFFFFF"/>
                  </a:solidFill>
                  <a:latin typeface="Trebuchet MS"/>
                  <a:cs typeface="Trebuchet MS"/>
                </a:rPr>
                <a:t>y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25" dirty="0">
                  <a:solidFill>
                    <a:srgbClr val="FFFFFF"/>
                  </a:solidFill>
                  <a:latin typeface="Trebuchet MS"/>
                  <a:cs typeface="Trebuchet MS"/>
                </a:rPr>
                <a:t>captura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110" dirty="0">
                  <a:solidFill>
                    <a:srgbClr val="FFFFFF"/>
                  </a:solidFill>
                  <a:latin typeface="Trebuchet MS"/>
                  <a:cs typeface="Trebuchet MS"/>
                </a:rPr>
                <a:t>a</a:t>
              </a:r>
              <a:r>
                <a:rPr sz="1050" spc="-10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5" dirty="0">
                  <a:solidFill>
                    <a:srgbClr val="FFFFFF"/>
                  </a:solidFill>
                  <a:latin typeface="Trebuchet MS"/>
                  <a:cs typeface="Trebuchet MS"/>
                </a:rPr>
                <a:t>tu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35" dirty="0">
                  <a:solidFill>
                    <a:srgbClr val="FFFFFF"/>
                  </a:solidFill>
                  <a:latin typeface="Trebuchet MS"/>
                  <a:cs typeface="Trebuchet MS"/>
                </a:rPr>
                <a:t>mercado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objetivo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audiencias</a:t>
            </a:r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facebook</a:t>
            </a:r>
            <a:r>
              <a:rPr dirty="0"/>
              <a:t>?</a:t>
            </a:r>
          </a:p>
        </p:txBody>
      </p:sp>
      <p:sp>
        <p:nvSpPr>
          <p:cNvPr id="3" name="Segmento…">
            <a:extLst>
              <a:ext uri="{FF2B5EF4-FFF2-40B4-BE49-F238E27FC236}">
                <a16:creationId xmlns:a16="http://schemas.microsoft.com/office/drawing/2014/main" id="{A38ABF8A-7C09-6DDF-B6B1-6E15F532933F}"/>
              </a:ext>
            </a:extLst>
          </p:cNvPr>
          <p:cNvSpPr txBox="1"/>
          <p:nvPr/>
        </p:nvSpPr>
        <p:spPr>
          <a:xfrm>
            <a:off x="3400479" y="1067843"/>
            <a:ext cx="2934377" cy="51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38535">
              <a:lnSpc>
                <a:spcPct val="70000"/>
              </a:lnSpc>
              <a:defRPr sz="173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Segmento</a:t>
            </a:r>
            <a:r>
              <a:rPr lang="es-GT" dirty="0"/>
              <a:t> Oficinas Zona 10</a:t>
            </a:r>
            <a:endParaRPr dirty="0"/>
          </a:p>
        </p:txBody>
      </p:sp>
      <p:sp>
        <p:nvSpPr>
          <p:cNvPr id="4" name="500,000  personas conectas en Facebook con intereses relacionados al Sector y Nivel socioeconómico para IQ10">
            <a:extLst>
              <a:ext uri="{FF2B5EF4-FFF2-40B4-BE49-F238E27FC236}">
                <a16:creationId xmlns:a16="http://schemas.microsoft.com/office/drawing/2014/main" id="{70C9E414-F75D-66AF-D47E-62185618D508}"/>
              </a:ext>
            </a:extLst>
          </p:cNvPr>
          <p:cNvSpPr txBox="1"/>
          <p:nvPr/>
        </p:nvSpPr>
        <p:spPr>
          <a:xfrm>
            <a:off x="6334856" y="1086768"/>
            <a:ext cx="3185662" cy="47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92600">
              <a:defRPr sz="1064" b="1">
                <a:solidFill>
                  <a:srgbClr val="4242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400,</a:t>
            </a:r>
            <a:r>
              <a:rPr dirty="0"/>
              <a:t>000</a:t>
            </a:r>
            <a:r>
              <a:rPr b="0" dirty="0"/>
              <a:t>  personas </a:t>
            </a:r>
            <a:r>
              <a:rPr b="0" dirty="0" err="1"/>
              <a:t>conectadas</a:t>
            </a:r>
            <a:r>
              <a:rPr b="0" dirty="0"/>
              <a:t> </a:t>
            </a:r>
            <a:r>
              <a:rPr b="0" dirty="0" err="1"/>
              <a:t>en</a:t>
            </a:r>
            <a:r>
              <a:rPr b="0" dirty="0"/>
              <a:t> Facebook con </a:t>
            </a:r>
            <a:r>
              <a:rPr b="0" dirty="0" err="1"/>
              <a:t>intereses</a:t>
            </a:r>
            <a:r>
              <a:rPr b="0" dirty="0"/>
              <a:t> </a:t>
            </a:r>
            <a:r>
              <a:rPr b="0" dirty="0" err="1"/>
              <a:t>relacionados</a:t>
            </a:r>
            <a:r>
              <a:rPr b="0" dirty="0"/>
              <a:t> al </a:t>
            </a:r>
            <a:r>
              <a:rPr b="0" dirty="0" err="1"/>
              <a:t>segmento</a:t>
            </a:r>
            <a:r>
              <a:rPr b="0" dirty="0"/>
              <a:t> de </a:t>
            </a:r>
            <a:r>
              <a:rPr dirty="0" err="1"/>
              <a:t>interés</a:t>
            </a:r>
            <a:r>
              <a:rPr b="0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40411D-5ABA-11E9-C3EA-1AF0CD55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55" y="1721223"/>
            <a:ext cx="8120489" cy="30688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95CF0FB-A568-A79C-98A2-CD4E3873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4" y="4858141"/>
            <a:ext cx="7880350" cy="43028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Comparación de oferta</a:t>
            </a:r>
            <a:endParaRPr dirty="0"/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¿Qué ofrece la competencia?</a:t>
            </a:r>
            <a:endParaRPr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2D7949-339B-DAF7-9F60-D537DCFB0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98842"/>
              </p:ext>
            </p:extLst>
          </p:nvPr>
        </p:nvGraphicFramePr>
        <p:xfrm>
          <a:off x="1524480" y="2907133"/>
          <a:ext cx="9955840" cy="33765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99762419"/>
                    </a:ext>
                  </a:extLst>
                </a:gridCol>
                <a:gridCol w="2537108">
                  <a:extLst>
                    <a:ext uri="{9D8B030D-6E8A-4147-A177-3AD203B41FA5}">
                      <a16:colId xmlns:a16="http://schemas.microsoft.com/office/drawing/2014/main" val="89860642"/>
                    </a:ext>
                  </a:extLst>
                </a:gridCol>
                <a:gridCol w="1470308">
                  <a:extLst>
                    <a:ext uri="{9D8B030D-6E8A-4147-A177-3AD203B41FA5}">
                      <a16:colId xmlns:a16="http://schemas.microsoft.com/office/drawing/2014/main" val="568915408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3253371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67528967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23694286"/>
                    </a:ext>
                  </a:extLst>
                </a:gridCol>
              </a:tblGrid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Proyecto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Tamaño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Oficina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(m2)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3458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Piale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$191,364.00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1,594.70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45692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Zenit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$189,400.00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1,753.70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428695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Optima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4,000.00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47139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Torre Katana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4,428.00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  9.00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2432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HQ </a:t>
                      </a:r>
                      <a:r>
                        <a:rPr lang="en-US" sz="1800" b="1" u="none" strike="noStrike" dirty="0" err="1">
                          <a:effectLst/>
                        </a:rPr>
                        <a:t>Fontabella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   940.00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12.70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50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262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¿Qué buscan en google?"/>
          <p:cNvSpPr txBox="1"/>
          <p:nvPr/>
        </p:nvSpPr>
        <p:spPr>
          <a:xfrm>
            <a:off x="1400503" y="9356085"/>
            <a:ext cx="5533620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</a:t>
            </a:r>
            <a:r>
              <a:rPr lang="es-GT" dirty="0"/>
              <a:t>s – Sector Norte</a:t>
            </a:r>
            <a:endParaRPr dirty="0"/>
          </a:p>
        </p:txBody>
      </p:sp>
      <p:sp>
        <p:nvSpPr>
          <p:cNvPr id="2" name="Recomendaciones finales">
            <a:extLst>
              <a:ext uri="{FF2B5EF4-FFF2-40B4-BE49-F238E27FC236}">
                <a16:creationId xmlns:a16="http://schemas.microsoft.com/office/drawing/2014/main" id="{5861E5BE-2D7E-B711-5008-3E0D1E860097}"/>
              </a:ext>
            </a:extLst>
          </p:cNvPr>
          <p:cNvSpPr txBox="1"/>
          <p:nvPr/>
        </p:nvSpPr>
        <p:spPr>
          <a:xfrm>
            <a:off x="931430" y="319398"/>
            <a:ext cx="64717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556584">
              <a:lnSpc>
                <a:spcPct val="70000"/>
              </a:lnSpc>
              <a:defRPr sz="32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Resumen de insights</a:t>
            </a: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165ACD36-2589-02D0-3738-0608459B7C57}"/>
              </a:ext>
            </a:extLst>
          </p:cNvPr>
          <p:cNvSpPr txBox="1"/>
          <p:nvPr/>
        </p:nvSpPr>
        <p:spPr>
          <a:xfrm>
            <a:off x="877862" y="1523319"/>
            <a:ext cx="11367159" cy="429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A </a:t>
            </a:r>
            <a:r>
              <a:rPr dirty="0" err="1"/>
              <a:t>nivel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</a:t>
            </a:r>
            <a:r>
              <a:rPr dirty="0" err="1"/>
              <a:t>promedio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Google, los keywords </a:t>
            </a:r>
            <a:r>
              <a:rPr dirty="0" err="1"/>
              <a:t>relacionados</a:t>
            </a:r>
            <a:r>
              <a:rPr dirty="0"/>
              <a:t> con </a:t>
            </a:r>
            <a:r>
              <a:rPr lang="es-GT" dirty="0"/>
              <a:t>proyectos o edificios de oficinas en zona 10</a:t>
            </a:r>
            <a:r>
              <a:rPr dirty="0"/>
              <a:t> son los que mayor </a:t>
            </a:r>
            <a:r>
              <a:rPr dirty="0" err="1"/>
              <a:t>tráfico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entre las personas.</a:t>
            </a:r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De manera general los </a:t>
            </a:r>
            <a:r>
              <a:rPr lang="es-GT" dirty="0" err="1"/>
              <a:t>keywords</a:t>
            </a:r>
            <a:r>
              <a:rPr lang="es-GT" dirty="0"/>
              <a:t> relacionados con Edificios en zona 10 y oficinas en zona 10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mayor </a:t>
            </a:r>
            <a:r>
              <a:rPr dirty="0" err="1"/>
              <a:t>tráfico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Las audiencias </a:t>
            </a:r>
            <a:r>
              <a:rPr dirty="0" err="1"/>
              <a:t>potenciales</a:t>
            </a:r>
            <a:r>
              <a:rPr dirty="0"/>
              <a:t> que se </a:t>
            </a:r>
            <a:r>
              <a:rPr dirty="0" err="1"/>
              <a:t>encuentran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principalmente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edades</a:t>
            </a:r>
            <a:r>
              <a:rPr dirty="0"/>
              <a:t> de entre 25 a 44 </a:t>
            </a:r>
            <a:r>
              <a:rPr dirty="0" err="1"/>
              <a:t>años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Entre las </a:t>
            </a:r>
            <a:r>
              <a:rPr dirty="0" err="1"/>
              <a:t>paginas</a:t>
            </a:r>
            <a:r>
              <a:rPr dirty="0"/>
              <a:t> </a:t>
            </a:r>
            <a:r>
              <a:rPr dirty="0" err="1"/>
              <a:t>destacas</a:t>
            </a:r>
            <a:r>
              <a:rPr dirty="0"/>
              <a:t> que les </a:t>
            </a:r>
            <a:r>
              <a:rPr dirty="0" err="1"/>
              <a:t>interesan</a:t>
            </a:r>
            <a:r>
              <a:rPr dirty="0"/>
              <a:t> a la audiencia </a:t>
            </a:r>
            <a:r>
              <a:rPr dirty="0" err="1"/>
              <a:t>potencial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destacan</a:t>
            </a:r>
            <a:r>
              <a:rPr dirty="0"/>
              <a:t> Noti7</a:t>
            </a:r>
            <a:r>
              <a:rPr lang="es-GT" dirty="0"/>
              <a:t>, Prensa Libre</a:t>
            </a:r>
            <a:r>
              <a:rPr dirty="0"/>
              <a:t> y </a:t>
            </a:r>
            <a:r>
              <a:rPr dirty="0" err="1"/>
              <a:t>Tigo</a:t>
            </a:r>
            <a:r>
              <a:rPr dirty="0"/>
              <a:t> Guatemala.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9</a:t>
            </a:r>
            <a:r>
              <a:rPr dirty="0"/>
              <a:t> de </a:t>
            </a:r>
            <a:r>
              <a:rPr dirty="0" err="1"/>
              <a:t>cada</a:t>
            </a:r>
            <a:r>
              <a:rPr dirty="0"/>
              <a:t> </a:t>
            </a:r>
            <a:r>
              <a:rPr lang="es-GT" dirty="0"/>
              <a:t>10</a:t>
            </a:r>
            <a:r>
              <a:rPr dirty="0"/>
              <a:t> personas de la audiencia que genera </a:t>
            </a:r>
            <a:r>
              <a:rPr dirty="0" err="1"/>
              <a:t>conversación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redes </a:t>
            </a:r>
            <a:r>
              <a:rPr dirty="0" err="1"/>
              <a:t>sociales</a:t>
            </a:r>
            <a:r>
              <a:rPr dirty="0"/>
              <a:t> se </a:t>
            </a:r>
            <a:r>
              <a:rPr dirty="0" err="1"/>
              <a:t>encuentran</a:t>
            </a:r>
            <a:r>
              <a:rPr dirty="0"/>
              <a:t> entre las </a:t>
            </a:r>
            <a:r>
              <a:rPr dirty="0" err="1"/>
              <a:t>edades</a:t>
            </a:r>
            <a:r>
              <a:rPr dirty="0"/>
              <a:t> de 25 a 44 </a:t>
            </a:r>
            <a:r>
              <a:rPr dirty="0" err="1"/>
              <a:t>años</a:t>
            </a:r>
            <a:r>
              <a:rPr dirty="0"/>
              <a:t>, lo que indica que </a:t>
            </a:r>
            <a:r>
              <a:rPr dirty="0" err="1"/>
              <a:t>el</a:t>
            </a:r>
            <a:r>
              <a:rPr dirty="0"/>
              <a:t> principal </a:t>
            </a:r>
            <a:r>
              <a:rPr dirty="0" err="1"/>
              <a:t>segmento</a:t>
            </a:r>
            <a:r>
              <a:rPr dirty="0"/>
              <a:t> se </a:t>
            </a:r>
            <a:r>
              <a:rPr dirty="0" err="1"/>
              <a:t>encuentra</a:t>
            </a:r>
            <a:r>
              <a:rPr dirty="0"/>
              <a:t> dentro los </a:t>
            </a:r>
            <a:r>
              <a:rPr dirty="0" err="1"/>
              <a:t>adultos</a:t>
            </a:r>
            <a:r>
              <a:rPr dirty="0"/>
              <a:t> </a:t>
            </a:r>
            <a:r>
              <a:rPr dirty="0" err="1"/>
              <a:t>jóvenes</a:t>
            </a:r>
            <a:r>
              <a:rPr dirty="0"/>
              <a:t> y </a:t>
            </a:r>
            <a:r>
              <a:rPr dirty="0" err="1"/>
              <a:t>profesionales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39A8C7DB-3928-13AA-DB54-EB7235AC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3720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37874478-0BC0-AE18-909B-0E4996395D6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2501" y="2605477"/>
            <a:ext cx="6279798" cy="4542647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175A9BB6-7424-F21D-F0EB-85B34626E98F}"/>
              </a:ext>
            </a:extLst>
          </p:cNvPr>
          <p:cNvSpPr txBox="1"/>
          <p:nvPr/>
        </p:nvSpPr>
        <p:spPr>
          <a:xfrm>
            <a:off x="5189538" y="9052662"/>
            <a:ext cx="262572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www.troiatec.com</a:t>
            </a:r>
            <a:endParaRPr sz="2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21518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utterstock_1391404391.jpg" descr="shutterstock_1391404391.jpg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7433" y="-54398"/>
            <a:ext cx="4087332" cy="9909314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82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6863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KEY Capabilities"/>
          <p:cNvSpPr txBox="1"/>
          <p:nvPr/>
        </p:nvSpPr>
        <p:spPr>
          <a:xfrm>
            <a:off x="-32037" y="3977104"/>
            <a:ext cx="408741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ALCANCES DEL ESTUDIO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408F81-4BBA-3A46-0048-CC8F0BBA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  <p:sp>
        <p:nvSpPr>
          <p:cNvPr id="2" name="OBJETIVO PRINCIPAL:…">
            <a:extLst>
              <a:ext uri="{FF2B5EF4-FFF2-40B4-BE49-F238E27FC236}">
                <a16:creationId xmlns:a16="http://schemas.microsoft.com/office/drawing/2014/main" id="{3C126A66-EE95-F9DB-D34D-5818497EA396}"/>
              </a:ext>
            </a:extLst>
          </p:cNvPr>
          <p:cNvSpPr txBox="1"/>
          <p:nvPr/>
        </p:nvSpPr>
        <p:spPr>
          <a:xfrm>
            <a:off x="5120182" y="2232487"/>
            <a:ext cx="5465631" cy="528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 PRINCIPAL: </a:t>
            </a:r>
            <a:endParaRPr sz="800" b="1" spc="-16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spc="-32" dirty="0">
                <a:solidFill>
                  <a:srgbClr val="535353"/>
                </a:solidFill>
              </a:rPr>
              <a:t>Validar los </a:t>
            </a:r>
            <a:r>
              <a:rPr sz="1600" spc="-32" dirty="0" err="1">
                <a:solidFill>
                  <a:srgbClr val="535353"/>
                </a:solidFill>
              </a:rPr>
              <a:t>indicadores</a:t>
            </a:r>
            <a:r>
              <a:rPr sz="1600" spc="-32" dirty="0">
                <a:solidFill>
                  <a:srgbClr val="535353"/>
                </a:solidFill>
              </a:rPr>
              <a:t> de </a:t>
            </a:r>
            <a:r>
              <a:rPr lang="es-GT" sz="1600" spc="-32" dirty="0">
                <a:solidFill>
                  <a:srgbClr val="535353"/>
                </a:solidFill>
              </a:rPr>
              <a:t>propiedades inmobiliarias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especificados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en</a:t>
            </a:r>
            <a:r>
              <a:rPr sz="1600" spc="-32" dirty="0">
                <a:solidFill>
                  <a:srgbClr val="535353"/>
                </a:solidFill>
              </a:rPr>
              <a:t> los </a:t>
            </a:r>
            <a:r>
              <a:rPr sz="1600" spc="-32" dirty="0" err="1">
                <a:solidFill>
                  <a:srgbClr val="535353"/>
                </a:solidFill>
              </a:rPr>
              <a:t>segmentos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indicados</a:t>
            </a:r>
            <a:r>
              <a:rPr sz="1600" spc="-32" dirty="0">
                <a:solidFill>
                  <a:srgbClr val="535353"/>
                </a:solidFill>
              </a:rPr>
              <a:t>. </a:t>
            </a:r>
            <a:br>
              <a:rPr sz="800" dirty="0">
                <a:solidFill>
                  <a:srgbClr val="000000"/>
                </a:solidFill>
              </a:rPr>
            </a:br>
            <a:endParaRPr sz="800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OBJETIVOS ESPECÍFICOS: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propósito</a:t>
            </a:r>
            <a:r>
              <a:rPr dirty="0"/>
              <a:t> del </a:t>
            </a:r>
            <a:r>
              <a:rPr dirty="0" err="1"/>
              <a:t>presente</a:t>
            </a:r>
            <a:r>
              <a:rPr dirty="0"/>
              <a:t> </a:t>
            </a:r>
            <a:r>
              <a:rPr dirty="0" err="1"/>
              <a:t>estudio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objetivos</a:t>
            </a:r>
            <a:r>
              <a:rPr dirty="0"/>
              <a:t> </a:t>
            </a:r>
            <a:r>
              <a:rPr dirty="0" err="1"/>
              <a:t>específicos</a:t>
            </a:r>
            <a:r>
              <a:rPr dirty="0"/>
              <a:t>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Encontrar</a:t>
            </a:r>
            <a:r>
              <a:rPr dirty="0"/>
              <a:t> y </a:t>
            </a: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(los) target group(s)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actualmente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y con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 de la ciudad de Guatemala</a:t>
            </a:r>
            <a:r>
              <a:rPr dirty="0"/>
              <a:t>,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isocrona</a:t>
            </a:r>
            <a:r>
              <a:rPr dirty="0"/>
              <a:t> de </a:t>
            </a:r>
            <a:r>
              <a:rPr dirty="0" err="1"/>
              <a:t>influencia</a:t>
            </a:r>
            <a:r>
              <a:rPr dirty="0"/>
              <a:t> </a:t>
            </a:r>
            <a:r>
              <a:rPr dirty="0" err="1"/>
              <a:t>primaria</a:t>
            </a:r>
            <a:r>
              <a:rPr dirty="0"/>
              <a:t>.</a:t>
            </a:r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3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</a:t>
            </a:r>
            <a:r>
              <a:rPr dirty="0" err="1"/>
              <a:t>demográfico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  de </a:t>
            </a:r>
            <a:r>
              <a:rPr dirty="0" err="1"/>
              <a:t>ésta</a:t>
            </a:r>
            <a:r>
              <a:rPr dirty="0"/>
              <a:t> audiencia.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4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Identificar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información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</a:t>
            </a:r>
            <a:r>
              <a:rPr lang="es-GT" dirty="0"/>
              <a:t>oficinas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587" name="image7.tif" descr="image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3" y="1555057"/>
            <a:ext cx="358325" cy="568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shutterstock_1098674021.jpg" descr="shutterstock_1098674021.jpg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2868" y="-82966"/>
            <a:ext cx="4100525" cy="992558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2" name="KEY Capabilities"/>
          <p:cNvSpPr txBox="1"/>
          <p:nvPr/>
        </p:nvSpPr>
        <p:spPr>
          <a:xfrm>
            <a:off x="142738" y="4195171"/>
            <a:ext cx="373786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METODOLOGÍAS DE INVESTIGACIÓN</a:t>
            </a:r>
          </a:p>
        </p:txBody>
      </p:sp>
      <p:sp>
        <p:nvSpPr>
          <p:cNvPr id="2" name="Para poder obtener información granular y afinada, se tomó la decisión de evaluar por separado; con las mismas metodologías, cinco zonas de influencia directa al área de investigación: zonas 4, 5 y 9 se evaluaron de forma independiente y zonas 1,2,6 como">
            <a:extLst>
              <a:ext uri="{FF2B5EF4-FFF2-40B4-BE49-F238E27FC236}">
                <a16:creationId xmlns:a16="http://schemas.microsoft.com/office/drawing/2014/main" id="{71EDF86E-B914-4AC8-CF69-953B197547CF}"/>
              </a:ext>
            </a:extLst>
          </p:cNvPr>
          <p:cNvSpPr txBox="1"/>
          <p:nvPr/>
        </p:nvSpPr>
        <p:spPr>
          <a:xfrm>
            <a:off x="4454223" y="2795300"/>
            <a:ext cx="7763390" cy="524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</a:t>
            </a:r>
            <a:r>
              <a:rPr dirty="0" err="1"/>
              <a:t>poder</a:t>
            </a:r>
            <a:r>
              <a:rPr dirty="0"/>
              <a:t> </a:t>
            </a:r>
            <a:r>
              <a:rPr dirty="0" err="1"/>
              <a:t>obtener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granular y </a:t>
            </a:r>
            <a:r>
              <a:rPr dirty="0" err="1"/>
              <a:t>afinada</a:t>
            </a:r>
            <a:r>
              <a:rPr dirty="0"/>
              <a:t>, se </a:t>
            </a:r>
            <a:r>
              <a:rPr lang="es-GT" dirty="0"/>
              <a:t>utilizaron </a:t>
            </a:r>
            <a:r>
              <a:rPr dirty="0" err="1"/>
              <a:t>tres</a:t>
            </a:r>
            <a:r>
              <a:rPr dirty="0"/>
              <a:t> </a:t>
            </a:r>
            <a:r>
              <a:rPr dirty="0" err="1"/>
              <a:t>metodologías</a:t>
            </a:r>
            <a:r>
              <a:rPr dirty="0"/>
              <a:t> de </a:t>
            </a:r>
            <a:r>
              <a:rPr dirty="0" err="1"/>
              <a:t>investigación</a:t>
            </a:r>
            <a:r>
              <a:rPr dirty="0"/>
              <a:t> </a:t>
            </a:r>
            <a:r>
              <a:rPr dirty="0" err="1"/>
              <a:t>analítica</a:t>
            </a:r>
            <a:r>
              <a:rPr dirty="0"/>
              <a:t> digital</a:t>
            </a:r>
            <a:r>
              <a:rPr lang="es-GT" dirty="0"/>
              <a:t>, las cuales</a:t>
            </a:r>
            <a:r>
              <a:rPr dirty="0"/>
              <a:t> son: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(VB): </a:t>
            </a:r>
            <a:r>
              <a:rPr dirty="0" err="1"/>
              <a:t>Utilizando</a:t>
            </a:r>
            <a:r>
              <a:rPr dirty="0"/>
              <a:t> </a:t>
            </a:r>
            <a:r>
              <a:rPr dirty="0" err="1"/>
              <a:t>GAnalytics</a:t>
            </a:r>
            <a:r>
              <a:rPr dirty="0"/>
              <a:t>, se </a:t>
            </a:r>
            <a:r>
              <a:rPr dirty="0" err="1"/>
              <a:t>setea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</a:t>
            </a:r>
            <a:r>
              <a:rPr dirty="0" err="1"/>
              <a:t>inicial</a:t>
            </a:r>
            <a:r>
              <a:rPr dirty="0"/>
              <a:t> de </a:t>
            </a:r>
            <a:r>
              <a:rPr dirty="0" err="1"/>
              <a:t>formas</a:t>
            </a:r>
            <a:r>
              <a:rPr dirty="0"/>
              <a:t> </a:t>
            </a:r>
            <a:r>
              <a:rPr dirty="0" err="1"/>
              <a:t>hipotéticas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las </a:t>
            </a:r>
            <a:r>
              <a:rPr dirty="0" err="1"/>
              <a:t>cuales</a:t>
            </a:r>
            <a:r>
              <a:rPr dirty="0"/>
              <a:t> Google </a:t>
            </a:r>
            <a:r>
              <a:rPr dirty="0" err="1"/>
              <a:t>complementa</a:t>
            </a:r>
            <a:r>
              <a:rPr dirty="0"/>
              <a:t>, </a:t>
            </a:r>
            <a:r>
              <a:rPr dirty="0" err="1"/>
              <a:t>corrige</a:t>
            </a:r>
            <a:r>
              <a:rPr dirty="0"/>
              <a:t> y </a:t>
            </a:r>
            <a:r>
              <a:rPr dirty="0" err="1"/>
              <a:t>amplía</a:t>
            </a:r>
            <a:r>
              <a:rPr dirty="0"/>
              <a:t> hasta </a:t>
            </a:r>
            <a:r>
              <a:rPr dirty="0" err="1"/>
              <a:t>arrojar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de </a:t>
            </a:r>
            <a:r>
              <a:rPr dirty="0" err="1"/>
              <a:t>tallado</a:t>
            </a:r>
            <a:r>
              <a:rPr dirty="0"/>
              <a:t> de keywords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productos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los que se ha </a:t>
            </a:r>
            <a:r>
              <a:rPr dirty="0" err="1"/>
              <a:t>conceptualizado</a:t>
            </a:r>
            <a:r>
              <a:rPr dirty="0"/>
              <a:t> que se </a:t>
            </a:r>
            <a:r>
              <a:rPr dirty="0" err="1"/>
              <a:t>pueden</a:t>
            </a:r>
            <a:r>
              <a:rPr dirty="0"/>
              <a:t> </a:t>
            </a:r>
            <a:r>
              <a:rPr dirty="0" err="1"/>
              <a:t>ofrecer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proyecto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 (IAU): </a:t>
            </a:r>
            <a:r>
              <a:rPr dirty="0" err="1"/>
              <a:t>Partiendo</a:t>
            </a:r>
            <a:r>
              <a:rPr dirty="0"/>
              <a:t> de los </a:t>
            </a:r>
            <a:r>
              <a:rPr dirty="0" err="1"/>
              <a:t>parámetros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encontrados</a:t>
            </a:r>
            <a:r>
              <a:rPr dirty="0"/>
              <a:t>, se </a:t>
            </a:r>
            <a:r>
              <a:rPr dirty="0" err="1"/>
              <a:t>setean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los </a:t>
            </a:r>
            <a:r>
              <a:rPr dirty="0" err="1"/>
              <a:t>filtros</a:t>
            </a:r>
            <a:r>
              <a:rPr dirty="0"/>
              <a:t> de redes </a:t>
            </a:r>
            <a:r>
              <a:rPr dirty="0" err="1"/>
              <a:t>sociales</a:t>
            </a:r>
            <a:r>
              <a:rPr dirty="0"/>
              <a:t> para que las </a:t>
            </a:r>
            <a:r>
              <a:rPr dirty="0" err="1"/>
              <a:t>plataformas</a:t>
            </a:r>
            <a:r>
              <a:rPr dirty="0"/>
              <a:t> </a:t>
            </a:r>
            <a:r>
              <a:rPr dirty="0" err="1"/>
              <a:t>sociales</a:t>
            </a:r>
            <a:r>
              <a:rPr dirty="0"/>
              <a:t> </a:t>
            </a:r>
            <a:r>
              <a:rPr dirty="0" err="1"/>
              <a:t>definan</a:t>
            </a:r>
            <a:r>
              <a:rPr dirty="0"/>
              <a:t> la </a:t>
            </a:r>
            <a:r>
              <a:rPr dirty="0" err="1"/>
              <a:t>cantidad</a:t>
            </a:r>
            <a:r>
              <a:rPr dirty="0"/>
              <a:t> de personas (audiencias) con </a:t>
            </a:r>
            <a:r>
              <a:rPr dirty="0" err="1"/>
              <a:t>éstas</a:t>
            </a:r>
            <a:r>
              <a:rPr dirty="0"/>
              <a:t> </a:t>
            </a:r>
            <a:r>
              <a:rPr dirty="0" err="1"/>
              <a:t>características</a:t>
            </a:r>
            <a:r>
              <a:rPr dirty="0"/>
              <a:t> que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a la red. El </a:t>
            </a:r>
            <a:r>
              <a:rPr dirty="0" err="1"/>
              <a:t>resultado</a:t>
            </a:r>
            <a:r>
              <a:rPr dirty="0"/>
              <a:t> de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, define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universo</a:t>
            </a:r>
            <a:r>
              <a:rPr dirty="0"/>
              <a:t> real -digital- que </a:t>
            </a:r>
            <a:r>
              <a:rPr dirty="0" err="1"/>
              <a:t>existe</a:t>
            </a:r>
            <a:r>
              <a:rPr dirty="0"/>
              <a:t> y sus </a:t>
            </a:r>
            <a:r>
              <a:rPr dirty="0" err="1"/>
              <a:t>características</a:t>
            </a:r>
            <a:r>
              <a:rPr dirty="0"/>
              <a:t> </a:t>
            </a:r>
            <a:r>
              <a:rPr dirty="0" err="1"/>
              <a:t>demográficas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 (PERF): Con los </a:t>
            </a:r>
            <a:r>
              <a:rPr dirty="0" err="1"/>
              <a:t>resultados</a:t>
            </a:r>
            <a:r>
              <a:rPr dirty="0"/>
              <a:t> de los insides de audiencia y de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procede</a:t>
            </a:r>
            <a:r>
              <a:rPr dirty="0"/>
              <a:t> a </a:t>
            </a:r>
            <a:r>
              <a:rPr dirty="0" err="1"/>
              <a:t>setear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nuestros</a:t>
            </a:r>
            <a:r>
              <a:rPr dirty="0"/>
              <a:t> </a:t>
            </a:r>
            <a:r>
              <a:rPr dirty="0" err="1"/>
              <a:t>softwares</a:t>
            </a:r>
            <a:r>
              <a:rPr dirty="0"/>
              <a:t> </a:t>
            </a:r>
            <a:r>
              <a:rPr dirty="0" err="1"/>
              <a:t>programáticos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parámetros</a:t>
            </a:r>
            <a:r>
              <a:rPr dirty="0"/>
              <a:t> para que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arroje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detallada</a:t>
            </a:r>
            <a:r>
              <a:rPr dirty="0"/>
              <a:t> de la audiencia </a:t>
            </a:r>
            <a:r>
              <a:rPr dirty="0" err="1"/>
              <a:t>específica</a:t>
            </a:r>
            <a:r>
              <a:rPr dirty="0"/>
              <a:t> la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interesada</a:t>
            </a:r>
            <a:r>
              <a:rPr dirty="0"/>
              <a:t> e </a:t>
            </a:r>
            <a:r>
              <a:rPr dirty="0" err="1"/>
              <a:t>interactuando</a:t>
            </a:r>
            <a:r>
              <a:rPr dirty="0"/>
              <a:t> con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a </a:t>
            </a:r>
            <a:r>
              <a:rPr dirty="0" err="1"/>
              <a:t>compra</a:t>
            </a:r>
            <a:r>
              <a:rPr dirty="0"/>
              <a:t>/</a:t>
            </a:r>
            <a:r>
              <a:rPr dirty="0" err="1"/>
              <a:t>alquiler</a:t>
            </a:r>
            <a:r>
              <a:rPr dirty="0"/>
              <a:t> de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zona  1</a:t>
            </a:r>
            <a:r>
              <a:rPr lang="es-GT" dirty="0"/>
              <a:t>0</a:t>
            </a:r>
            <a:r>
              <a:rPr dirty="0"/>
              <a:t>. De </a:t>
            </a:r>
            <a:r>
              <a:rPr dirty="0" err="1"/>
              <a:t>igual</a:t>
            </a:r>
            <a:r>
              <a:rPr dirty="0"/>
              <a:t> </a:t>
            </a:r>
            <a:r>
              <a:rPr dirty="0" err="1"/>
              <a:t>manera</a:t>
            </a:r>
            <a:r>
              <a:rPr dirty="0"/>
              <a:t>,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arroja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los sitios web con mayor </a:t>
            </a:r>
            <a:r>
              <a:rPr dirty="0" err="1"/>
              <a:t>frecuencia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interactúan</a:t>
            </a:r>
            <a:r>
              <a:rPr dirty="0"/>
              <a:t> las audiencias </a:t>
            </a:r>
            <a:r>
              <a:rPr dirty="0" err="1"/>
              <a:t>específicas</a:t>
            </a:r>
            <a:r>
              <a:rPr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9ACB1C-00E3-A49B-AE84-5BD81E3198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SULTADOS…"/>
          <p:cNvSpPr txBox="1"/>
          <p:nvPr/>
        </p:nvSpPr>
        <p:spPr>
          <a:xfrm>
            <a:off x="5768623" y="8175128"/>
            <a:ext cx="674205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 defTabSz="1300480">
              <a:lnSpc>
                <a:spcPct val="90000"/>
              </a:lnSpc>
              <a:defRPr sz="4200">
                <a:solidFill>
                  <a:srgbClr val="69488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5260E7"/>
                </a:solidFill>
              </a:rPr>
              <a:t>RESULTADOS</a:t>
            </a:r>
            <a:endParaRPr sz="4000" spc="-200" dirty="0">
              <a:solidFill>
                <a:srgbClr val="5260E7"/>
              </a:solidFill>
            </a:endParaRPr>
          </a:p>
          <a:p>
            <a:pPr algn="r" defTabSz="619125">
              <a:lnSpc>
                <a:spcPct val="90000"/>
              </a:lnSpc>
              <a:defRPr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Perfilamiento</a:t>
            </a:r>
            <a:r>
              <a:rPr dirty="0"/>
              <a:t> de clusters de audiencia </a:t>
            </a:r>
            <a:r>
              <a:rPr dirty="0" err="1"/>
              <a:t>existente</a:t>
            </a:r>
            <a:endParaRPr dirty="0"/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11689" y="9418852"/>
            <a:ext cx="194019" cy="3335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1" tIns="27091" rIns="27091" bIns="27091" anchor="t">
            <a:spAutoFit/>
          </a:bodyPr>
          <a:lstStyle>
            <a:lvl1pPr algn="ctr" defTabSz="584198">
              <a:defRPr>
                <a:solidFill>
                  <a:srgbClr val="5E5E5E"/>
                </a:solidFill>
                <a:latin typeface="Gotham Narrow Extra Light"/>
                <a:ea typeface="Gotham Narrow Extra Light"/>
                <a:cs typeface="Gotham Narrow Extra Light"/>
                <a:sym typeface="Gotham Narrow Extra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" name="Variables investigadas:…">
            <a:extLst>
              <a:ext uri="{FF2B5EF4-FFF2-40B4-BE49-F238E27FC236}">
                <a16:creationId xmlns:a16="http://schemas.microsoft.com/office/drawing/2014/main" id="{4279D33F-BD1F-14D4-0842-A0D871855D48}"/>
              </a:ext>
            </a:extLst>
          </p:cNvPr>
          <p:cNvSpPr txBox="1"/>
          <p:nvPr/>
        </p:nvSpPr>
        <p:spPr>
          <a:xfrm>
            <a:off x="1552264" y="2627827"/>
            <a:ext cx="8682688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>
              <a:defRPr sz="1800" b="1" spc="-36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Variables </a:t>
            </a:r>
            <a:r>
              <a:rPr dirty="0" err="1"/>
              <a:t>investigadas</a:t>
            </a:r>
            <a:r>
              <a:rPr dirty="0"/>
              <a:t>:</a:t>
            </a:r>
          </a:p>
          <a:p>
            <a:pPr algn="just">
              <a:defRPr sz="1800" spc="-36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Cuál</a:t>
            </a:r>
            <a:r>
              <a:rPr dirty="0"/>
              <a:t>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de audiencia que mayor </a:t>
            </a:r>
            <a:r>
              <a:rPr dirty="0" err="1"/>
              <a:t>búsqueda</a:t>
            </a:r>
            <a:r>
              <a:rPr dirty="0"/>
              <a:t> e </a:t>
            </a:r>
            <a:r>
              <a:rPr dirty="0" err="1"/>
              <a:t>interacción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zona 10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categorías</a:t>
            </a:r>
            <a:r>
              <a:rPr dirty="0"/>
              <a:t> son las que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 </a:t>
            </a:r>
            <a:r>
              <a:rPr dirty="0" err="1"/>
              <a:t>tienen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mejor</a:t>
            </a:r>
            <a:r>
              <a:rPr dirty="0"/>
              <a:t> performance de SEO?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población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medios</a:t>
            </a:r>
            <a:r>
              <a:rPr dirty="0"/>
              <a:t> </a:t>
            </a:r>
            <a:r>
              <a:rPr dirty="0" err="1"/>
              <a:t>digitales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relación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</a:t>
            </a:r>
            <a:r>
              <a:rPr dirty="0"/>
              <a:t>? 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keywords son los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utilizados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las </a:t>
            </a:r>
            <a:r>
              <a:rPr dirty="0" err="1"/>
              <a:t>conversaciones</a:t>
            </a:r>
            <a:r>
              <a:rPr dirty="0"/>
              <a:t> dentro de las redes </a:t>
            </a:r>
            <a:r>
              <a:rPr dirty="0" err="1"/>
              <a:t>sociales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158;p20" descr="Google Shape;158;p20"/>
          <p:cNvPicPr>
            <a:picLocks noChangeAspect="1"/>
          </p:cNvPicPr>
          <p:nvPr/>
        </p:nvPicPr>
        <p:blipFill>
          <a:blip r:embed="rId2"/>
          <a:srcRect t="2972" b="2961"/>
          <a:stretch>
            <a:fillRect/>
          </a:stretch>
        </p:blipFill>
        <p:spPr>
          <a:xfrm>
            <a:off x="-1430712" y="-53601"/>
            <a:ext cx="15866325" cy="9946909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oogle Shape;159;p20"/>
          <p:cNvSpPr/>
          <p:nvPr/>
        </p:nvSpPr>
        <p:spPr>
          <a:xfrm>
            <a:off x="-121566" y="-153798"/>
            <a:ext cx="13247931" cy="10147274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1" name="Title 1"/>
          <p:cNvSpPr txBox="1"/>
          <p:nvPr/>
        </p:nvSpPr>
        <p:spPr>
          <a:xfrm>
            <a:off x="1646685" y="8092140"/>
            <a:ext cx="11119106" cy="141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8766" tIns="48766" rIns="48766" bIns="48766" anchor="ctr">
            <a:normAutofit/>
          </a:bodyPr>
          <a:lstStyle>
            <a:lvl1pPr algn="r" defTabSz="702258">
              <a:lnSpc>
                <a:spcPct val="90000"/>
              </a:lnSpc>
              <a:defRPr sz="45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Hallazgos y recomendaciones generales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97AAF1-6229-411B-EC15-97C426B4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o"/>
          <p:cNvSpPr txBox="1"/>
          <p:nvPr/>
        </p:nvSpPr>
        <p:spPr>
          <a:xfrm>
            <a:off x="12311122" y="9231864"/>
            <a:ext cx="1990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584199">
              <a:defRPr sz="1200">
                <a:solidFill>
                  <a:srgbClr val="69408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Características clave del mercado que busca y tiene interés en apartamentos en zonas  1, 2, 4, 5, 6, 8 y 9">
            <a:extLst>
              <a:ext uri="{FF2B5EF4-FFF2-40B4-BE49-F238E27FC236}">
                <a16:creationId xmlns:a16="http://schemas.microsoft.com/office/drawing/2014/main" id="{9AFFECF2-5AA1-B3C8-2760-1515E8E423C0}"/>
              </a:ext>
            </a:extLst>
          </p:cNvPr>
          <p:cNvSpPr txBox="1"/>
          <p:nvPr/>
        </p:nvSpPr>
        <p:spPr>
          <a:xfrm>
            <a:off x="1010652" y="290421"/>
            <a:ext cx="10768972" cy="112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Características</a:t>
            </a:r>
            <a:r>
              <a:rPr dirty="0"/>
              <a:t> clave del mercado que </a:t>
            </a:r>
            <a:r>
              <a:rPr dirty="0" err="1"/>
              <a:t>busca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Oficinas en Zona 10</a:t>
            </a:r>
            <a:endParaRPr dirty="0"/>
          </a:p>
        </p:txBody>
      </p:sp>
      <p:sp>
        <p:nvSpPr>
          <p:cNvPr id="3" name="Perfil de audiencias…">
            <a:extLst>
              <a:ext uri="{FF2B5EF4-FFF2-40B4-BE49-F238E27FC236}">
                <a16:creationId xmlns:a16="http://schemas.microsoft.com/office/drawing/2014/main" id="{63BA403A-5950-2344-00B7-C096F562F98E}"/>
              </a:ext>
            </a:extLst>
          </p:cNvPr>
          <p:cNvSpPr/>
          <p:nvPr/>
        </p:nvSpPr>
        <p:spPr>
          <a:xfrm>
            <a:off x="871043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</a:t>
            </a:r>
            <a:r>
              <a:rPr dirty="0"/>
              <a:t>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 err="1"/>
              <a:t>Partiendo</a:t>
            </a:r>
            <a:r>
              <a:rPr sz="1200" dirty="0"/>
              <a:t> de los </a:t>
            </a:r>
            <a:r>
              <a:rPr sz="1200" dirty="0" err="1"/>
              <a:t>hallazgos</a:t>
            </a:r>
            <a:r>
              <a:rPr sz="1200" dirty="0"/>
              <a:t> </a:t>
            </a:r>
            <a:r>
              <a:rPr sz="1200" dirty="0" err="1"/>
              <a:t>anteriores</a:t>
            </a:r>
            <a:r>
              <a:rPr sz="1200" dirty="0"/>
              <a:t> </a:t>
            </a:r>
            <a:r>
              <a:rPr sz="1200" dirty="0" err="1"/>
              <a:t>fue</a:t>
            </a:r>
            <a:r>
              <a:rPr sz="1200" dirty="0"/>
              <a:t> </a:t>
            </a:r>
            <a:r>
              <a:rPr sz="1200" dirty="0" err="1"/>
              <a:t>posible</a:t>
            </a:r>
            <a:r>
              <a:rPr sz="1200" dirty="0"/>
              <a:t> </a:t>
            </a:r>
            <a:r>
              <a:rPr sz="1200" dirty="0" err="1"/>
              <a:t>identificar</a:t>
            </a:r>
            <a:r>
              <a:rPr sz="1200" dirty="0"/>
              <a:t> audiencias </a:t>
            </a:r>
            <a:r>
              <a:rPr sz="1200" dirty="0" err="1"/>
              <a:t>cuyas</a:t>
            </a:r>
            <a:r>
              <a:rPr sz="1200" dirty="0"/>
              <a:t> </a:t>
            </a:r>
            <a:r>
              <a:rPr sz="1200" dirty="0" err="1"/>
              <a:t>características</a:t>
            </a:r>
            <a:r>
              <a:rPr sz="1200" dirty="0"/>
              <a:t> </a:t>
            </a:r>
            <a:r>
              <a:rPr sz="1200" dirty="0" err="1"/>
              <a:t>específicas</a:t>
            </a:r>
            <a:r>
              <a:rPr sz="1200" dirty="0"/>
              <a:t> son: </a:t>
            </a:r>
            <a:r>
              <a:rPr sz="1200" dirty="0" err="1"/>
              <a:t>Mayoritariamente</a:t>
            </a:r>
            <a:r>
              <a:rPr sz="1200" dirty="0"/>
              <a:t> hombres (</a:t>
            </a:r>
            <a:r>
              <a:rPr lang="es-GT" sz="1200" dirty="0"/>
              <a:t>56</a:t>
            </a:r>
            <a:r>
              <a:rPr sz="1200" dirty="0"/>
              <a:t>%), </a:t>
            </a:r>
            <a:r>
              <a:rPr sz="1200" dirty="0" err="1"/>
              <a:t>en</a:t>
            </a:r>
            <a:r>
              <a:rPr sz="1200" dirty="0"/>
              <a:t> una </a:t>
            </a:r>
            <a:r>
              <a:rPr sz="1200" dirty="0" err="1"/>
              <a:t>etapa</a:t>
            </a:r>
            <a:r>
              <a:rPr sz="1200" dirty="0"/>
              <a:t> de </a:t>
            </a:r>
            <a:r>
              <a:rPr sz="1200" dirty="0" err="1"/>
              <a:t>vida</a:t>
            </a:r>
            <a:r>
              <a:rPr sz="1200" dirty="0"/>
              <a:t> familiar y de </a:t>
            </a:r>
            <a:r>
              <a:rPr sz="1200" dirty="0" err="1"/>
              <a:t>paternidad</a:t>
            </a:r>
            <a:r>
              <a:rPr sz="1200" dirty="0"/>
              <a:t> (8</a:t>
            </a:r>
            <a:r>
              <a:rPr lang="es-GT" sz="1200" dirty="0"/>
              <a:t>8</a:t>
            </a:r>
            <a:r>
              <a:rPr sz="1200" dirty="0"/>
              <a:t>.</a:t>
            </a:r>
            <a:r>
              <a:rPr lang="es-GT" sz="1200" dirty="0"/>
              <a:t>3</a:t>
            </a:r>
            <a:r>
              <a:rPr sz="1200" dirty="0"/>
              <a:t>%)</a:t>
            </a:r>
            <a:r>
              <a:rPr lang="es-GT" sz="1200" dirty="0"/>
              <a:t>.</a:t>
            </a:r>
            <a:endParaRPr sz="12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A </a:t>
            </a:r>
            <a:r>
              <a:rPr sz="1200" dirty="0" err="1"/>
              <a:t>nivel</a:t>
            </a:r>
            <a:r>
              <a:rPr sz="1200" dirty="0"/>
              <a:t> de </a:t>
            </a:r>
            <a:r>
              <a:rPr sz="1200" dirty="0" err="1"/>
              <a:t>comportamiento</a:t>
            </a:r>
            <a:r>
              <a:rPr sz="1200" dirty="0"/>
              <a:t> </a:t>
            </a:r>
            <a:r>
              <a:rPr sz="1200" dirty="0" err="1"/>
              <a:t>racional</a:t>
            </a:r>
            <a:r>
              <a:rPr sz="1200" dirty="0"/>
              <a:t> </a:t>
            </a:r>
            <a:r>
              <a:rPr sz="1200" dirty="0" err="1"/>
              <a:t>tienen</a:t>
            </a:r>
            <a:r>
              <a:rPr sz="1200" dirty="0"/>
              <a:t> </a:t>
            </a:r>
            <a:r>
              <a:rPr sz="1200" dirty="0" err="1"/>
              <a:t>ocupaciones</a:t>
            </a:r>
            <a:r>
              <a:rPr sz="1200" dirty="0"/>
              <a:t> </a:t>
            </a:r>
            <a:r>
              <a:rPr sz="1200" dirty="0" err="1"/>
              <a:t>relacionadas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lang="es-GT" sz="1200" dirty="0"/>
              <a:t> </a:t>
            </a:r>
            <a:r>
              <a:rPr sz="1200" dirty="0"/>
              <a:t>con: </a:t>
            </a:r>
            <a:r>
              <a:rPr lang="es-GT" sz="1200" dirty="0"/>
              <a:t>Abogados / Contadores / Auditores, </a:t>
            </a:r>
            <a:r>
              <a:rPr sz="1200" dirty="0" err="1"/>
              <a:t>Comunicación</a:t>
            </a:r>
            <a:r>
              <a:rPr sz="1200" dirty="0"/>
              <a:t> y </a:t>
            </a:r>
            <a:r>
              <a:rPr sz="1200" dirty="0" err="1"/>
              <a:t>creatividad</a:t>
            </a:r>
            <a:r>
              <a:rPr sz="1200" dirty="0"/>
              <a:t> (</a:t>
            </a:r>
            <a:r>
              <a:rPr sz="1200" dirty="0" err="1"/>
              <a:t>publicidad</a:t>
            </a:r>
            <a:r>
              <a:rPr sz="1200" dirty="0"/>
              <a:t>, marketing, </a:t>
            </a:r>
            <a:r>
              <a:rPr sz="1200" dirty="0" err="1"/>
              <a:t>producción</a:t>
            </a:r>
            <a:r>
              <a:rPr sz="1200" dirty="0"/>
              <a:t>, </a:t>
            </a:r>
            <a:r>
              <a:rPr sz="1200" dirty="0" err="1"/>
              <a:t>arte</a:t>
            </a:r>
            <a:r>
              <a:rPr sz="1200" dirty="0"/>
              <a:t>, </a:t>
            </a:r>
            <a:r>
              <a:rPr sz="1200" dirty="0" err="1"/>
              <a:t>fotografía</a:t>
            </a:r>
            <a:r>
              <a:rPr sz="1200" dirty="0"/>
              <a:t>), </a:t>
            </a:r>
            <a:r>
              <a:rPr lang="es-GT" sz="1200" dirty="0"/>
              <a:t>Ejecutivos, Políticos</a:t>
            </a:r>
            <a:r>
              <a:rPr sz="1200" dirty="0"/>
              <a:t>,</a:t>
            </a:r>
            <a:r>
              <a:rPr lang="es-GT" sz="1200" dirty="0"/>
              <a:t> Analistas financieros, Ingenieros,</a:t>
            </a:r>
            <a:r>
              <a:rPr sz="1200" dirty="0"/>
              <a:t> </a:t>
            </a:r>
            <a:r>
              <a:rPr sz="1200" dirty="0" err="1"/>
              <a:t>Trabajadores</a:t>
            </a:r>
            <a:r>
              <a:rPr sz="1200" dirty="0"/>
              <a:t> de </a:t>
            </a:r>
            <a:r>
              <a:rPr sz="1200" dirty="0" err="1"/>
              <a:t>salud</a:t>
            </a:r>
            <a:r>
              <a:rPr sz="1200" dirty="0"/>
              <a:t> / </a:t>
            </a:r>
            <a:r>
              <a:rPr sz="1200" dirty="0" err="1"/>
              <a:t>Médicos</a:t>
            </a:r>
            <a:r>
              <a:rPr sz="1200" dirty="0"/>
              <a:t> y P</a:t>
            </a:r>
            <a:r>
              <a:rPr lang="es-GT" sz="1200" dirty="0" err="1"/>
              <a:t>rofesionales</a:t>
            </a:r>
            <a:r>
              <a:rPr lang="es-GT" sz="1200" dirty="0"/>
              <a:t> de informática</a:t>
            </a:r>
            <a:r>
              <a:rPr sz="1200" dirty="0"/>
              <a:t>.</a:t>
            </a:r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Sus </a:t>
            </a:r>
            <a:r>
              <a:rPr sz="1200" dirty="0" err="1"/>
              <a:t>intereses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sz="1200" dirty="0"/>
              <a:t> </a:t>
            </a:r>
            <a:r>
              <a:rPr sz="1200" dirty="0" err="1"/>
              <a:t>giran</a:t>
            </a:r>
            <a:r>
              <a:rPr sz="1200" dirty="0"/>
              <a:t> </a:t>
            </a:r>
            <a:r>
              <a:rPr sz="1200" dirty="0" err="1"/>
              <a:t>en</a:t>
            </a:r>
            <a:r>
              <a:rPr sz="1200" dirty="0"/>
              <a:t> </a:t>
            </a:r>
            <a:r>
              <a:rPr sz="1200" dirty="0" err="1"/>
              <a:t>torno</a:t>
            </a:r>
            <a:r>
              <a:rPr sz="1200" dirty="0"/>
              <a:t> a: </a:t>
            </a:r>
            <a:r>
              <a:rPr lang="es-GT" sz="1200" dirty="0"/>
              <a:t>Inmobiliaria, temas legales, marketing y publicidad, noticias mundiales, k</a:t>
            </a:r>
            <a:r>
              <a:rPr sz="1200" dirty="0" err="1"/>
              <a:t>amilia</a:t>
            </a:r>
            <a:r>
              <a:rPr sz="1200" dirty="0"/>
              <a:t> y </a:t>
            </a:r>
            <a:r>
              <a:rPr sz="1200" dirty="0" err="1"/>
              <a:t>paternidad</a:t>
            </a:r>
            <a:r>
              <a:rPr sz="1200" dirty="0"/>
              <a:t>,</a:t>
            </a:r>
            <a:r>
              <a:rPr lang="es-GT" sz="1200" dirty="0"/>
              <a:t> libros, finanzas, arte y deportes</a:t>
            </a:r>
            <a:r>
              <a:rPr sz="1200" dirty="0"/>
              <a:t>.</a:t>
            </a: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4" name="El 70% de la audiencia existente en éstas zonas es mayor a 25 años, lo cual significa que son sectores con una etapa de vida mayoritariamente joven-madura y económicamente activa.">
            <a:extLst>
              <a:ext uri="{FF2B5EF4-FFF2-40B4-BE49-F238E27FC236}">
                <a16:creationId xmlns:a16="http://schemas.microsoft.com/office/drawing/2014/main" id="{187BA434-1B70-554E-DE12-4A10A36FA90A}"/>
              </a:ext>
            </a:extLst>
          </p:cNvPr>
          <p:cNvSpPr/>
          <p:nvPr/>
        </p:nvSpPr>
        <p:spPr>
          <a:xfrm>
            <a:off x="8679052" y="6700394"/>
            <a:ext cx="2923667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lang="es-GT" b="1" dirty="0"/>
              <a:t>91</a:t>
            </a:r>
            <a:r>
              <a:rPr b="1" dirty="0"/>
              <a:t>%</a:t>
            </a:r>
            <a:r>
              <a:rPr dirty="0"/>
              <a:t> de la audiencia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mayor a 25 </a:t>
            </a:r>
            <a:r>
              <a:rPr dirty="0" err="1"/>
              <a:t>años</a:t>
            </a:r>
            <a:r>
              <a:rPr dirty="0"/>
              <a:t>, lo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significa</a:t>
            </a:r>
            <a:r>
              <a:rPr dirty="0"/>
              <a:t> que son </a:t>
            </a:r>
            <a:r>
              <a:rPr dirty="0" err="1"/>
              <a:t>sectores</a:t>
            </a:r>
            <a:r>
              <a:rPr dirty="0"/>
              <a:t> con una </a:t>
            </a:r>
            <a:r>
              <a:rPr dirty="0" err="1"/>
              <a:t>etapa</a:t>
            </a:r>
            <a:r>
              <a:rPr dirty="0"/>
              <a:t> de </a:t>
            </a:r>
            <a:r>
              <a:rPr dirty="0" err="1"/>
              <a:t>vida</a:t>
            </a:r>
            <a:r>
              <a:rPr dirty="0"/>
              <a:t> </a:t>
            </a:r>
            <a:r>
              <a:rPr dirty="0" err="1"/>
              <a:t>mayoritariamente</a:t>
            </a:r>
            <a:r>
              <a:rPr dirty="0"/>
              <a:t> </a:t>
            </a:r>
            <a:r>
              <a:rPr dirty="0" err="1"/>
              <a:t>joven-madura</a:t>
            </a:r>
            <a:r>
              <a:rPr dirty="0"/>
              <a:t> y </a:t>
            </a:r>
            <a:r>
              <a:rPr dirty="0" err="1"/>
              <a:t>económicamente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.</a:t>
            </a:r>
          </a:p>
        </p:txBody>
      </p:sp>
      <p:sp>
        <p:nvSpPr>
          <p:cNvPr id="5" name="Fact…">
            <a:extLst>
              <a:ext uri="{FF2B5EF4-FFF2-40B4-BE49-F238E27FC236}">
                <a16:creationId xmlns:a16="http://schemas.microsoft.com/office/drawing/2014/main" id="{979C8D84-E1F0-CCA3-2F20-A353FDBBB217}"/>
              </a:ext>
            </a:extLst>
          </p:cNvPr>
          <p:cNvSpPr/>
          <p:nvPr/>
        </p:nvSpPr>
        <p:spPr>
          <a:xfrm>
            <a:off x="8085934" y="6938990"/>
            <a:ext cx="1169467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3</a:t>
            </a:r>
          </a:p>
        </p:txBody>
      </p:sp>
      <p:sp>
        <p:nvSpPr>
          <p:cNvPr id="6" name="Volúmenes de búsqueda…">
            <a:extLst>
              <a:ext uri="{FF2B5EF4-FFF2-40B4-BE49-F238E27FC236}">
                <a16:creationId xmlns:a16="http://schemas.microsoft.com/office/drawing/2014/main" id="{4789621D-3A3E-E38C-B22B-413E2C8D2196}"/>
              </a:ext>
            </a:extLst>
          </p:cNvPr>
          <p:cNvSpPr/>
          <p:nvPr/>
        </p:nvSpPr>
        <p:spPr>
          <a:xfrm>
            <a:off x="945377" y="2173782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 </a:t>
            </a:r>
            <a:r>
              <a:rPr lang="es-GT" dirty="0"/>
              <a:t>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oficinas y proyectos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7" name="Un insight importante es que la gente NO busca apartamentos en éste sector por  la cantidad de dormitorios, sino que la forma de búsqueda es por la ubicación específica y tipo (venta/alquiler).">
            <a:extLst>
              <a:ext uri="{FF2B5EF4-FFF2-40B4-BE49-F238E27FC236}">
                <a16:creationId xmlns:a16="http://schemas.microsoft.com/office/drawing/2014/main" id="{AC071798-158E-5D02-E972-57DEC549B5F1}"/>
              </a:ext>
            </a:extLst>
          </p:cNvPr>
          <p:cNvSpPr/>
          <p:nvPr/>
        </p:nvSpPr>
        <p:spPr>
          <a:xfrm>
            <a:off x="913991" y="6700688"/>
            <a:ext cx="2923667" cy="1646660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Un insight </a:t>
            </a:r>
            <a:r>
              <a:rPr dirty="0" err="1"/>
              <a:t>importante</a:t>
            </a:r>
            <a:r>
              <a:rPr dirty="0"/>
              <a:t> es que la </a:t>
            </a:r>
            <a:r>
              <a:rPr dirty="0" err="1"/>
              <a:t>gente</a:t>
            </a:r>
            <a:r>
              <a:rPr dirty="0"/>
              <a:t> </a:t>
            </a:r>
            <a:r>
              <a:rPr dirty="0" err="1"/>
              <a:t>busca</a:t>
            </a:r>
            <a:r>
              <a:rPr lang="es-GT" dirty="0"/>
              <a:t> por proyectos o edificios de oficinas ya terminados.</a:t>
            </a:r>
            <a:endParaRPr dirty="0"/>
          </a:p>
        </p:txBody>
      </p:sp>
      <p:sp>
        <p:nvSpPr>
          <p:cNvPr id="8" name="Fact…">
            <a:extLst>
              <a:ext uri="{FF2B5EF4-FFF2-40B4-BE49-F238E27FC236}">
                <a16:creationId xmlns:a16="http://schemas.microsoft.com/office/drawing/2014/main" id="{7D00923A-AB9F-85B9-9E1F-CDD40BFA8CB3}"/>
              </a:ext>
            </a:extLst>
          </p:cNvPr>
          <p:cNvSpPr/>
          <p:nvPr/>
        </p:nvSpPr>
        <p:spPr>
          <a:xfrm>
            <a:off x="320873" y="6939284"/>
            <a:ext cx="1169467" cy="1169468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</a:t>
            </a:r>
          </a:p>
        </p:txBody>
      </p:sp>
      <p:sp>
        <p:nvSpPr>
          <p:cNvPr id="9" name="Insides de audiencias…">
            <a:extLst>
              <a:ext uri="{FF2B5EF4-FFF2-40B4-BE49-F238E27FC236}">
                <a16:creationId xmlns:a16="http://schemas.microsoft.com/office/drawing/2014/main" id="{5C2FFE74-7323-AAC7-76CC-ACAD9BB9BC77}"/>
              </a:ext>
            </a:extLst>
          </p:cNvPr>
          <p:cNvSpPr/>
          <p:nvPr/>
        </p:nvSpPr>
        <p:spPr>
          <a:xfrm>
            <a:off x="482790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FB </a:t>
            </a:r>
            <a:r>
              <a:rPr dirty="0" err="1"/>
              <a:t>revela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</a:t>
            </a:r>
            <a:r>
              <a:rPr lang="es-GT" dirty="0"/>
              <a:t>e segmento</a:t>
            </a:r>
            <a:r>
              <a:rPr dirty="0"/>
              <a:t>, la audiencia </a:t>
            </a:r>
            <a:r>
              <a:rPr dirty="0" err="1"/>
              <a:t>muestra</a:t>
            </a:r>
            <a:r>
              <a:rPr dirty="0"/>
              <a:t> </a:t>
            </a:r>
            <a:r>
              <a:rPr lang="es-GT" dirty="0"/>
              <a:t>mayor predominancia de mujeres versus hombres</a:t>
            </a:r>
            <a:r>
              <a:rPr dirty="0"/>
              <a:t>. 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Predominantemente</a:t>
            </a:r>
            <a:r>
              <a:rPr dirty="0"/>
              <a:t> son </a:t>
            </a:r>
            <a:r>
              <a:rPr dirty="0" err="1"/>
              <a:t>jovenes</a:t>
            </a:r>
            <a:r>
              <a:rPr dirty="0"/>
              <a:t> maduros entre los 25-34 </a:t>
            </a:r>
            <a:r>
              <a:rPr dirty="0" err="1"/>
              <a:t>años</a:t>
            </a:r>
            <a:r>
              <a:rPr dirty="0"/>
              <a:t> y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menor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35-44 </a:t>
            </a:r>
            <a:r>
              <a:rPr dirty="0" err="1"/>
              <a:t>años</a:t>
            </a:r>
            <a:r>
              <a:rPr dirty="0"/>
              <a:t>, </a:t>
            </a:r>
            <a:r>
              <a:rPr dirty="0" err="1"/>
              <a:t>seguido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porcentajes</a:t>
            </a:r>
            <a:r>
              <a:rPr dirty="0"/>
              <a:t> </a:t>
            </a:r>
            <a:r>
              <a:rPr dirty="0" err="1"/>
              <a:t>bastante</a:t>
            </a:r>
            <a:r>
              <a:rPr dirty="0"/>
              <a:t> </a:t>
            </a:r>
            <a:r>
              <a:rPr dirty="0" err="1"/>
              <a:t>menores</a:t>
            </a:r>
            <a:r>
              <a:rPr dirty="0"/>
              <a:t> de personas </a:t>
            </a:r>
            <a:r>
              <a:rPr dirty="0" err="1"/>
              <a:t>maduras</a:t>
            </a:r>
            <a:r>
              <a:rPr dirty="0"/>
              <a:t> y </a:t>
            </a:r>
            <a:r>
              <a:rPr dirty="0" err="1"/>
              <a:t>mayores</a:t>
            </a:r>
            <a:r>
              <a:rPr dirty="0"/>
              <a:t> de 45 a 65+</a:t>
            </a:r>
            <a:r>
              <a:rPr lang="es-GT" dirty="0"/>
              <a:t>; </a:t>
            </a:r>
            <a:r>
              <a:rPr dirty="0"/>
              <a:t>lo que </a:t>
            </a:r>
            <a:r>
              <a:rPr dirty="0" err="1"/>
              <a:t>significa</a:t>
            </a:r>
            <a:r>
              <a:rPr dirty="0"/>
              <a:t> que la población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medio social </a:t>
            </a:r>
            <a:r>
              <a:rPr dirty="0" err="1"/>
              <a:t>localizado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</a:t>
            </a:r>
            <a:r>
              <a:rPr dirty="0" err="1"/>
              <a:t>primordialmente</a:t>
            </a:r>
            <a:r>
              <a:rPr dirty="0"/>
              <a:t> </a:t>
            </a:r>
            <a:r>
              <a:rPr dirty="0" err="1"/>
              <a:t>madura</a:t>
            </a:r>
            <a:r>
              <a:rPr dirty="0"/>
              <a:t> a mayor (70% de la audiencia).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0" name="Existe 35,000  personas conectadas en Facebook con intereses relacionados al segmento de zona 1,2,6.">
            <a:extLst>
              <a:ext uri="{FF2B5EF4-FFF2-40B4-BE49-F238E27FC236}">
                <a16:creationId xmlns:a16="http://schemas.microsoft.com/office/drawing/2014/main" id="{1F624AF7-2C55-5207-BF3B-93D98794AFE6}"/>
              </a:ext>
            </a:extLst>
          </p:cNvPr>
          <p:cNvSpPr/>
          <p:nvPr/>
        </p:nvSpPr>
        <p:spPr>
          <a:xfrm>
            <a:off x="4796521" y="6700394"/>
            <a:ext cx="2923666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Existe</a:t>
            </a:r>
            <a:r>
              <a:rPr dirty="0"/>
              <a:t> </a:t>
            </a:r>
            <a:r>
              <a:rPr lang="es-GT" b="1" dirty="0"/>
              <a:t>400</a:t>
            </a:r>
            <a:r>
              <a:rPr b="1" dirty="0"/>
              <a:t>,000</a:t>
            </a:r>
            <a:r>
              <a:rPr dirty="0"/>
              <a:t>  personas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con </a:t>
            </a:r>
            <a:r>
              <a:rPr dirty="0" err="1"/>
              <a:t>intereses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al </a:t>
            </a:r>
            <a:r>
              <a:rPr dirty="0" err="1"/>
              <a:t>segmento</a:t>
            </a:r>
            <a:r>
              <a:rPr dirty="0"/>
              <a:t> de </a:t>
            </a:r>
            <a:r>
              <a:rPr lang="es-GT" dirty="0"/>
              <a:t>oficinas en zona 10</a:t>
            </a:r>
            <a:r>
              <a:rPr dirty="0"/>
              <a:t>.</a:t>
            </a:r>
          </a:p>
        </p:txBody>
      </p:sp>
      <p:sp>
        <p:nvSpPr>
          <p:cNvPr id="11" name="Fact…">
            <a:extLst>
              <a:ext uri="{FF2B5EF4-FFF2-40B4-BE49-F238E27FC236}">
                <a16:creationId xmlns:a16="http://schemas.microsoft.com/office/drawing/2014/main" id="{625A0F4E-F76D-B6FC-BA17-43346B4D182D}"/>
              </a:ext>
            </a:extLst>
          </p:cNvPr>
          <p:cNvSpPr/>
          <p:nvPr/>
        </p:nvSpPr>
        <p:spPr>
          <a:xfrm>
            <a:off x="4203403" y="6938990"/>
            <a:ext cx="1169468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14060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¿Qué buscan en google?"/>
          <p:cNvSpPr txBox="1"/>
          <p:nvPr/>
        </p:nvSpPr>
        <p:spPr>
          <a:xfrm>
            <a:off x="1742557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</a:t>
            </a:r>
            <a:r>
              <a:rPr lang="es-GT" dirty="0"/>
              <a:t>s</a:t>
            </a:r>
            <a:endParaRPr dirty="0"/>
          </a:p>
        </p:txBody>
      </p:sp>
      <p:graphicFrame>
        <p:nvGraphicFramePr>
          <p:cNvPr id="3" name="Gráfico 6">
            <a:extLst>
              <a:ext uri="{FF2B5EF4-FFF2-40B4-BE49-F238E27FC236}">
                <a16:creationId xmlns:a16="http://schemas.microsoft.com/office/drawing/2014/main" id="{C2E4AB8D-0831-240F-702B-3FD48C13B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022214"/>
              </p:ext>
            </p:extLst>
          </p:nvPr>
        </p:nvGraphicFramePr>
        <p:xfrm>
          <a:off x="1346293" y="2007225"/>
          <a:ext cx="2252226" cy="261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9">
            <a:extLst>
              <a:ext uri="{FF2B5EF4-FFF2-40B4-BE49-F238E27FC236}">
                <a16:creationId xmlns:a16="http://schemas.microsoft.com/office/drawing/2014/main" id="{BB1C4AA1-C7C5-62AB-AB4D-EA3FC8EE9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190239"/>
              </p:ext>
            </p:extLst>
          </p:nvPr>
        </p:nvGraphicFramePr>
        <p:xfrm>
          <a:off x="8277405" y="2419066"/>
          <a:ext cx="4127503" cy="194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F98F64FE-F6FE-43E6-D28C-EBDDB77E4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231833"/>
              </p:ext>
            </p:extLst>
          </p:nvPr>
        </p:nvGraphicFramePr>
        <p:xfrm>
          <a:off x="4901119" y="2028117"/>
          <a:ext cx="3087278" cy="2576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áfico 9">
            <a:extLst>
              <a:ext uri="{FF2B5EF4-FFF2-40B4-BE49-F238E27FC236}">
                <a16:creationId xmlns:a16="http://schemas.microsoft.com/office/drawing/2014/main" id="{C4E15FDE-582B-2B90-288B-BA9C1FDF2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263949"/>
              </p:ext>
            </p:extLst>
          </p:nvPr>
        </p:nvGraphicFramePr>
        <p:xfrm>
          <a:off x="675329" y="5363140"/>
          <a:ext cx="4907620" cy="341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Gráfico 10">
            <a:extLst>
              <a:ext uri="{FF2B5EF4-FFF2-40B4-BE49-F238E27FC236}">
                <a16:creationId xmlns:a16="http://schemas.microsoft.com/office/drawing/2014/main" id="{E2636788-4034-423F-B43E-8271F6B9C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802136"/>
              </p:ext>
            </p:extLst>
          </p:nvPr>
        </p:nvGraphicFramePr>
        <p:xfrm>
          <a:off x="6033522" y="5212419"/>
          <a:ext cx="5566328" cy="3589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comendaciones finales">
            <a:extLst>
              <a:ext uri="{FF2B5EF4-FFF2-40B4-BE49-F238E27FC236}">
                <a16:creationId xmlns:a16="http://schemas.microsoft.com/office/drawing/2014/main" id="{984B649A-1C4B-ADFC-DE56-94B0E9B94740}"/>
              </a:ext>
            </a:extLst>
          </p:cNvPr>
          <p:cNvSpPr txBox="1"/>
          <p:nvPr/>
        </p:nvSpPr>
        <p:spPr>
          <a:xfrm>
            <a:off x="1030675" y="541460"/>
            <a:ext cx="10118264" cy="600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 err="1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4816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cadillo cuadrado">
            <a:extLst>
              <a:ext uri="{FF2B5EF4-FFF2-40B4-BE49-F238E27FC236}">
                <a16:creationId xmlns:a16="http://schemas.microsoft.com/office/drawing/2014/main" id="{8F0C5BE6-F2D7-DB63-801A-754091552CEC}"/>
              </a:ext>
            </a:extLst>
          </p:cNvPr>
          <p:cNvSpPr/>
          <p:nvPr/>
        </p:nvSpPr>
        <p:spPr>
          <a:xfrm>
            <a:off x="607087" y="1636999"/>
            <a:ext cx="11790626" cy="6448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6" y="0"/>
                </a:moveTo>
                <a:lnTo>
                  <a:pt x="9994" y="784"/>
                </a:lnTo>
                <a:lnTo>
                  <a:pt x="416" y="784"/>
                </a:lnTo>
                <a:cubicBezTo>
                  <a:pt x="186" y="784"/>
                  <a:pt x="0" y="902"/>
                  <a:pt x="0" y="1047"/>
                </a:cubicBezTo>
                <a:lnTo>
                  <a:pt x="0" y="21337"/>
                </a:lnTo>
                <a:cubicBezTo>
                  <a:pt x="0" y="21482"/>
                  <a:pt x="186" y="21600"/>
                  <a:pt x="416" y="21600"/>
                </a:cubicBezTo>
                <a:lnTo>
                  <a:pt x="21184" y="21600"/>
                </a:lnTo>
                <a:cubicBezTo>
                  <a:pt x="21414" y="21600"/>
                  <a:pt x="21600" y="21482"/>
                  <a:pt x="21600" y="21337"/>
                </a:cubicBezTo>
                <a:lnTo>
                  <a:pt x="21600" y="1047"/>
                </a:lnTo>
                <a:cubicBezTo>
                  <a:pt x="21600" y="902"/>
                  <a:pt x="21414" y="784"/>
                  <a:pt x="21184" y="784"/>
                </a:cubicBezTo>
                <a:lnTo>
                  <a:pt x="11656" y="784"/>
                </a:lnTo>
                <a:lnTo>
                  <a:pt x="10826" y="0"/>
                </a:lnTo>
                <a:close/>
              </a:path>
            </a:pathLst>
          </a:custGeom>
          <a:solidFill>
            <a:srgbClr val="EEECF1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14612"/>
              </a:srgbClr>
            </a:outerShdw>
          </a:effectLst>
        </p:spPr>
        <p:txBody>
          <a:bodyPr lIns="38099" tIns="38099" rIns="38099" bIns="38099" anchor="ctr"/>
          <a:lstStyle/>
          <a:p>
            <a:pPr defTabSz="584199">
              <a:defRPr sz="3400"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654" name="¿Qué buscan en google?"/>
          <p:cNvSpPr txBox="1"/>
          <p:nvPr/>
        </p:nvSpPr>
        <p:spPr>
          <a:xfrm>
            <a:off x="1534336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509D193C-B484-969B-DD72-F266C9F5962E}"/>
              </a:ext>
            </a:extLst>
          </p:cNvPr>
          <p:cNvSpPr txBox="1"/>
          <p:nvPr/>
        </p:nvSpPr>
        <p:spPr>
          <a:xfrm>
            <a:off x="820103" y="1950329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Volumen de búsquedas</a:t>
            </a:r>
          </a:p>
        </p:txBody>
      </p:sp>
      <p:sp>
        <p:nvSpPr>
          <p:cNvPr id="4" name="“IQ 10”">
            <a:extLst>
              <a:ext uri="{FF2B5EF4-FFF2-40B4-BE49-F238E27FC236}">
                <a16:creationId xmlns:a16="http://schemas.microsoft.com/office/drawing/2014/main" id="{AC8C1ADF-9BAB-B600-7430-8680F850646A}"/>
              </a:ext>
            </a:extLst>
          </p:cNvPr>
          <p:cNvSpPr txBox="1"/>
          <p:nvPr/>
        </p:nvSpPr>
        <p:spPr>
          <a:xfrm>
            <a:off x="6261730" y="2335627"/>
            <a:ext cx="5981086" cy="118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</a:t>
            </a:r>
            <a:r>
              <a:rPr lang="es-GT" dirty="0"/>
              <a:t> 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venta y alquiler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Un </a:t>
            </a:r>
            <a:r>
              <a:rPr dirty="0" err="1"/>
              <a:t>dato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es que los </a:t>
            </a:r>
            <a:r>
              <a:rPr dirty="0" err="1"/>
              <a:t>resultados</a:t>
            </a:r>
            <a:r>
              <a:rPr dirty="0"/>
              <a:t> </a:t>
            </a:r>
            <a:r>
              <a:rPr dirty="0" err="1"/>
              <a:t>muestran</a:t>
            </a:r>
            <a:r>
              <a:rPr dirty="0"/>
              <a:t> </a:t>
            </a:r>
            <a:r>
              <a:rPr lang="es-GT" dirty="0"/>
              <a:t>a nivel general </a:t>
            </a:r>
            <a:r>
              <a:rPr dirty="0"/>
              <a:t>que las personas </a:t>
            </a:r>
            <a:r>
              <a:rPr dirty="0" err="1"/>
              <a:t>buscan</a:t>
            </a:r>
            <a:r>
              <a:rPr dirty="0"/>
              <a:t> </a:t>
            </a:r>
            <a:r>
              <a:rPr lang="es-GT" dirty="0"/>
              <a:t>principalmente apartamentos y alquiler de casas dentro del sector.</a:t>
            </a:r>
            <a:endParaRPr dirty="0"/>
          </a:p>
        </p:txBody>
      </p:sp>
      <p:sp>
        <p:nvSpPr>
          <p:cNvPr id="5" name="“IQ 10”">
            <a:extLst>
              <a:ext uri="{FF2B5EF4-FFF2-40B4-BE49-F238E27FC236}">
                <a16:creationId xmlns:a16="http://schemas.microsoft.com/office/drawing/2014/main" id="{F8AFF4B7-13B4-64FF-BCE3-45810EDF5847}"/>
              </a:ext>
            </a:extLst>
          </p:cNvPr>
          <p:cNvSpPr txBox="1"/>
          <p:nvPr/>
        </p:nvSpPr>
        <p:spPr>
          <a:xfrm>
            <a:off x="6309878" y="5047141"/>
            <a:ext cx="5823019" cy="155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Si se </a:t>
            </a:r>
            <a:r>
              <a:rPr dirty="0" err="1"/>
              <a:t>deseara</a:t>
            </a:r>
            <a:r>
              <a:rPr dirty="0"/>
              <a:t> </a:t>
            </a:r>
            <a:r>
              <a:rPr dirty="0" err="1"/>
              <a:t>tomar</a:t>
            </a:r>
            <a:r>
              <a:rPr dirty="0"/>
              <a:t> control </a:t>
            </a:r>
            <a:r>
              <a:rPr dirty="0" err="1"/>
              <a:t>sobre</a:t>
            </a:r>
            <a:r>
              <a:rPr dirty="0"/>
              <a:t> </a:t>
            </a:r>
            <a:r>
              <a:rPr dirty="0" err="1"/>
              <a:t>todo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listado</a:t>
            </a:r>
            <a:r>
              <a:rPr dirty="0"/>
              <a:t> de </a:t>
            </a:r>
            <a:r>
              <a:rPr i="1" dirty="0"/>
              <a:t>#keywords </a:t>
            </a:r>
            <a:r>
              <a:rPr dirty="0"/>
              <a:t>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necesitaría</a:t>
            </a:r>
            <a:r>
              <a:rPr dirty="0"/>
              <a:t> </a:t>
            </a:r>
            <a:r>
              <a:rPr dirty="0" err="1"/>
              <a:t>invertir</a:t>
            </a:r>
            <a:r>
              <a:rPr dirty="0"/>
              <a:t> </a:t>
            </a:r>
            <a:r>
              <a:rPr dirty="0" err="1"/>
              <a:t>mensualmente</a:t>
            </a:r>
            <a:r>
              <a:rPr dirty="0"/>
              <a:t> $</a:t>
            </a:r>
            <a:r>
              <a:rPr lang="es-GT" dirty="0"/>
              <a:t>42</a:t>
            </a:r>
            <a:r>
              <a:rPr dirty="0"/>
              <a:t> y se </a:t>
            </a:r>
            <a:r>
              <a:rPr dirty="0" err="1"/>
              <a:t>podría</a:t>
            </a:r>
            <a:r>
              <a:rPr dirty="0"/>
              <a:t> </a:t>
            </a:r>
            <a:r>
              <a:rPr dirty="0" err="1"/>
              <a:t>lograr</a:t>
            </a:r>
            <a:r>
              <a:rPr dirty="0"/>
              <a:t> </a:t>
            </a:r>
            <a:r>
              <a:rPr dirty="0" err="1"/>
              <a:t>alrededor</a:t>
            </a:r>
            <a:r>
              <a:rPr dirty="0"/>
              <a:t> de las </a:t>
            </a:r>
            <a:r>
              <a:rPr lang="es-GT" dirty="0"/>
              <a:t>1</a:t>
            </a:r>
            <a:r>
              <a:rPr dirty="0"/>
              <a:t>,</a:t>
            </a:r>
            <a:r>
              <a:rPr lang="es-GT" dirty="0"/>
              <a:t>8</a:t>
            </a:r>
            <a:r>
              <a:rPr dirty="0"/>
              <a:t>00 </a:t>
            </a:r>
            <a:r>
              <a:rPr dirty="0" err="1"/>
              <a:t>impresiones</a:t>
            </a:r>
            <a:r>
              <a:rPr dirty="0"/>
              <a:t> al </a:t>
            </a:r>
            <a:r>
              <a:rPr dirty="0" err="1"/>
              <a:t>mes</a:t>
            </a:r>
            <a:r>
              <a:rPr dirty="0"/>
              <a:t> de personas que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con </a:t>
            </a:r>
            <a:r>
              <a:rPr lang="es-GT" dirty="0"/>
              <a:t>oficinas en zona 10</a:t>
            </a:r>
            <a:r>
              <a:rPr dirty="0"/>
              <a:t>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</p:txBody>
      </p:sp>
      <p:sp>
        <p:nvSpPr>
          <p:cNvPr id="6" name="¿Qué buscan en google?">
            <a:extLst>
              <a:ext uri="{FF2B5EF4-FFF2-40B4-BE49-F238E27FC236}">
                <a16:creationId xmlns:a16="http://schemas.microsoft.com/office/drawing/2014/main" id="{D33AB125-82F2-F356-40B6-C333F478B11F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B864B1-BFBF-19AB-1186-72DC6C500C4C}"/>
              </a:ext>
            </a:extLst>
          </p:cNvPr>
          <p:cNvGrpSpPr/>
          <p:nvPr/>
        </p:nvGrpSpPr>
        <p:grpSpPr>
          <a:xfrm>
            <a:off x="7067955" y="3756037"/>
            <a:ext cx="4368636" cy="1242000"/>
            <a:chOff x="7067955" y="3756037"/>
            <a:chExt cx="4368636" cy="1242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D1CCF9D-BCAA-4B7C-7A1E-07D31BFD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1646" y="3756037"/>
              <a:ext cx="4361253" cy="1242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E820070-F4C1-F687-47AF-51E1CA6950D6}"/>
                </a:ext>
              </a:extLst>
            </p:cNvPr>
            <p:cNvSpPr/>
            <p:nvPr/>
          </p:nvSpPr>
          <p:spPr>
            <a:xfrm>
              <a:off x="7067955" y="4145841"/>
              <a:ext cx="4361254" cy="35167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ángulo redondeado 13">
              <a:extLst>
                <a:ext uri="{FF2B5EF4-FFF2-40B4-BE49-F238E27FC236}">
                  <a16:creationId xmlns:a16="http://schemas.microsoft.com/office/drawing/2014/main" id="{4D66B551-D1C3-A8B6-D129-DED5B5CA9300}"/>
                </a:ext>
              </a:extLst>
            </p:cNvPr>
            <p:cNvSpPr/>
            <p:nvPr/>
          </p:nvSpPr>
          <p:spPr>
            <a:xfrm>
              <a:off x="9590186" y="4785497"/>
              <a:ext cx="1070406" cy="181147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defTabSz="584198">
                <a:defRPr sz="3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18001C1-2B28-C88E-42F0-D199D9BA91F1}"/>
                </a:ext>
              </a:extLst>
            </p:cNvPr>
            <p:cNvSpPr/>
            <p:nvPr/>
          </p:nvSpPr>
          <p:spPr>
            <a:xfrm>
              <a:off x="11336553" y="4546617"/>
              <a:ext cx="100038" cy="43089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¿Qué buscan en google?"/>
          <p:cNvSpPr txBox="1"/>
          <p:nvPr/>
        </p:nvSpPr>
        <p:spPr>
          <a:xfrm>
            <a:off x="1560635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2" name="¿Qué buscan en google?">
            <a:extLst>
              <a:ext uri="{FF2B5EF4-FFF2-40B4-BE49-F238E27FC236}">
                <a16:creationId xmlns:a16="http://schemas.microsoft.com/office/drawing/2014/main" id="{FA7C0DB9-A6BE-2AF7-1356-6D7228095C85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C38EE2FD-26D7-F905-A500-DF14D71DB6F9}"/>
              </a:ext>
            </a:extLst>
          </p:cNvPr>
          <p:cNvSpPr txBox="1"/>
          <p:nvPr/>
        </p:nvSpPr>
        <p:spPr>
          <a:xfrm>
            <a:off x="1705518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Oficinas zona 10</a:t>
            </a:r>
            <a:endParaRPr dirty="0"/>
          </a:p>
        </p:txBody>
      </p:sp>
      <p:sp>
        <p:nvSpPr>
          <p:cNvPr id="6" name="Volumen de búsquedas">
            <a:extLst>
              <a:ext uri="{FF2B5EF4-FFF2-40B4-BE49-F238E27FC236}">
                <a16:creationId xmlns:a16="http://schemas.microsoft.com/office/drawing/2014/main" id="{3BE922A4-7F1E-295E-AC64-C0326CC34471}"/>
              </a:ext>
            </a:extLst>
          </p:cNvPr>
          <p:cNvSpPr txBox="1"/>
          <p:nvPr/>
        </p:nvSpPr>
        <p:spPr>
          <a:xfrm>
            <a:off x="8383466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Proyectos zona 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0513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18093</TotalTime>
  <Words>1252</Words>
  <Application>Microsoft Office PowerPoint</Application>
  <PresentationFormat>Personalizado</PresentationFormat>
  <Paragraphs>151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8" baseType="lpstr">
      <vt:lpstr>Arial</vt:lpstr>
      <vt:lpstr>Arial MT</vt:lpstr>
      <vt:lpstr>Calibri</vt:lpstr>
      <vt:lpstr>Century Gothic</vt:lpstr>
      <vt:lpstr>Gotham Narrow Extra Light</vt:lpstr>
      <vt:lpstr>Gotham Narrow Light</vt:lpstr>
      <vt:lpstr>Gotham Narrow Medium</vt:lpstr>
      <vt:lpstr>Helvetica</vt:lpstr>
      <vt:lpstr>Helvetica Light</vt:lpstr>
      <vt:lpstr>Helvetica Neue</vt:lpstr>
      <vt:lpstr>Helvetica Neue Light</vt:lpstr>
      <vt:lpstr>Helvetica Neue Medium</vt:lpstr>
      <vt:lpstr>Inter</vt:lpstr>
      <vt:lpstr>Trebuchet MS</vt:lpstr>
      <vt:lpstr>1_White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NT Acer</dc:creator>
  <cp:lastModifiedBy>Dolmo Mateo</cp:lastModifiedBy>
  <cp:revision>61</cp:revision>
  <dcterms:modified xsi:type="dcterms:W3CDTF">2023-01-25T18:25:36Z</dcterms:modified>
</cp:coreProperties>
</file>